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5" r:id="rId2"/>
    <p:sldId id="266" r:id="rId3"/>
    <p:sldId id="278" r:id="rId4"/>
    <p:sldId id="267" r:id="rId5"/>
    <p:sldId id="268" r:id="rId6"/>
    <p:sldId id="269" r:id="rId7"/>
    <p:sldId id="270" r:id="rId8"/>
    <p:sldId id="271" r:id="rId9"/>
    <p:sldId id="272" r:id="rId10"/>
    <p:sldId id="279" r:id="rId11"/>
    <p:sldId id="280" r:id="rId12"/>
    <p:sldId id="281" r:id="rId13"/>
    <p:sldId id="273" r:id="rId14"/>
    <p:sldId id="274" r:id="rId15"/>
  </p:sldIdLst>
  <p:sldSz cx="9144000" cy="6858000" type="screen4x3"/>
  <p:notesSz cx="6858000" cy="9144000"/>
  <p:custDataLst>
    <p:tags r:id="rId1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FF"/>
    <a:srgbClr val="6600CC"/>
    <a:srgbClr val="FFFF66"/>
    <a:srgbClr val="F6BB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8" d="100"/>
          <a:sy n="78" d="100"/>
        </p:scale>
        <p:origin x="-1734" y="-27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C3C06-C129-4909-A9F3-90DE799444CD}" type="datetimeFigureOut">
              <a:rPr lang="en-US" smtClean="0"/>
              <a:pPr/>
              <a:t>16/10/2020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5CC94-37D6-471C-B24A-7CAAEE09DB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C3C06-C129-4909-A9F3-90DE799444CD}" type="datetimeFigureOut">
              <a:rPr lang="en-US" smtClean="0"/>
              <a:pPr/>
              <a:t>16/10/2020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5CC94-37D6-471C-B24A-7CAAEE09DB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C3C06-C129-4909-A9F3-90DE799444CD}" type="datetimeFigureOut">
              <a:rPr lang="en-US" smtClean="0"/>
              <a:pPr/>
              <a:t>16/10/2020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5CC94-37D6-471C-B24A-7CAAEE09DB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C3C06-C129-4909-A9F3-90DE799444CD}" type="datetimeFigureOut">
              <a:rPr lang="en-US" smtClean="0"/>
              <a:pPr/>
              <a:t>16/10/2020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5CC94-37D6-471C-B24A-7CAAEE09DB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C3C06-C129-4909-A9F3-90DE799444CD}" type="datetimeFigureOut">
              <a:rPr lang="en-US" smtClean="0"/>
              <a:pPr/>
              <a:t>16/10/2020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5CC94-37D6-471C-B24A-7CAAEE09DB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C3C06-C129-4909-A9F3-90DE799444CD}" type="datetimeFigureOut">
              <a:rPr lang="en-US" smtClean="0"/>
              <a:pPr/>
              <a:t>16/10/2020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5CC94-37D6-471C-B24A-7CAAEE09DB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C3C06-C129-4909-A9F3-90DE799444CD}" type="datetimeFigureOut">
              <a:rPr lang="en-US" smtClean="0"/>
              <a:pPr/>
              <a:t>16/10/2020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5CC94-37D6-471C-B24A-7CAAEE09DB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C3C06-C129-4909-A9F3-90DE799444CD}" type="datetimeFigureOut">
              <a:rPr lang="en-US" smtClean="0"/>
              <a:pPr/>
              <a:t>16/10/2020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5CC94-37D6-471C-B24A-7CAAEE09DB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C3C06-C129-4909-A9F3-90DE799444CD}" type="datetimeFigureOut">
              <a:rPr lang="en-US" smtClean="0"/>
              <a:pPr/>
              <a:t>16/10/2020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5CC94-37D6-471C-B24A-7CAAEE09DB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C3C06-C129-4909-A9F3-90DE799444CD}" type="datetimeFigureOut">
              <a:rPr lang="en-US" smtClean="0"/>
              <a:pPr/>
              <a:t>16/10/2020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5CC94-37D6-471C-B24A-7CAAEE09DB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C3C06-C129-4909-A9F3-90DE799444CD}" type="datetimeFigureOut">
              <a:rPr lang="en-US" smtClean="0"/>
              <a:pPr/>
              <a:t>16/10/2020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805CC94-37D6-471C-B24A-7CAAEE09DB8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B0C3C06-C129-4909-A9F3-90DE799444CD}" type="datetimeFigureOut">
              <a:rPr lang="en-US" smtClean="0"/>
              <a:pPr/>
              <a:t>16/10/2020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805CC94-37D6-471C-B24A-7CAAEE09DB8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2267712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 THUYẾT TRÌNH</a:t>
            </a:r>
            <a:br>
              <a:rPr lang="en-US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SƠ CẤP CỨU CHẢY MÁU</a:t>
            </a:r>
            <a:endParaRPr lang="en-US" sz="5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962400"/>
            <a:ext cx="8229600" cy="2362200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6600"/>
              </a:spcBef>
              <a:buNone/>
            </a:pPr>
            <a:r>
              <a:rPr lang="en-US" sz="4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4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4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4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endParaRPr lang="en-US" sz="4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5204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30"/>
          <p:cNvPicPr>
            <a:picLocks noChangeAspect="1"/>
          </p:cNvPicPr>
          <p:nvPr/>
        </p:nvPicPr>
        <p:blipFill rotWithShape="1">
          <a:blip r:embed="rId2"/>
          <a:srcRect b="8089"/>
          <a:stretch/>
        </p:blipFill>
        <p:spPr>
          <a:xfrm>
            <a:off x="-18288" y="0"/>
            <a:ext cx="9144000" cy="6858000"/>
          </a:xfrm>
          <a:prstGeom prst="rect">
            <a:avLst/>
          </a:prstGeom>
        </p:spPr>
      </p:pic>
      <p:sp>
        <p:nvSpPr>
          <p:cNvPr id="2" name="TextBox 30"/>
          <p:cNvSpPr txBox="1"/>
          <p:nvPr/>
        </p:nvSpPr>
        <p:spPr>
          <a:xfrm>
            <a:off x="3010789" y="279778"/>
            <a:ext cx="506641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3600" b="1" dirty="0" smtClean="0">
                <a:solidFill>
                  <a:srgbClr val="006EBF"/>
                </a:solidFill>
                <a:latin typeface="Times New Roman"/>
                <a:ea typeface="Times New Roman"/>
              </a:rPr>
              <a:t>5.3.</a:t>
            </a:r>
            <a:r>
              <a:rPr lang="en-US" altLang="zh-CN" sz="3600" b="1" dirty="0" smtClean="0">
                <a:solidFill>
                  <a:srgbClr val="006EB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600" b="1" dirty="0" err="1" smtClean="0">
                <a:solidFill>
                  <a:srgbClr val="006EBF"/>
                </a:solidFill>
                <a:latin typeface="Times New Roman"/>
                <a:ea typeface="Times New Roman"/>
              </a:rPr>
              <a:t>Chảy</a:t>
            </a:r>
            <a:r>
              <a:rPr lang="en-US" altLang="zh-CN" sz="3600" b="1" dirty="0" smtClean="0">
                <a:solidFill>
                  <a:srgbClr val="006EBF"/>
                </a:solidFill>
                <a:latin typeface="Times New Roman"/>
                <a:ea typeface="Times New Roman"/>
              </a:rPr>
              <a:t> </a:t>
            </a:r>
            <a:r>
              <a:rPr lang="en-US" altLang="zh-CN" sz="3600" b="1" dirty="0" err="1" smtClean="0">
                <a:solidFill>
                  <a:srgbClr val="006EBF"/>
                </a:solidFill>
                <a:latin typeface="Times New Roman"/>
                <a:ea typeface="Times New Roman"/>
              </a:rPr>
              <a:t>máu</a:t>
            </a:r>
            <a:r>
              <a:rPr lang="en-US" altLang="zh-CN" sz="3600" b="1" dirty="0" smtClean="0">
                <a:solidFill>
                  <a:srgbClr val="006EBF"/>
                </a:solidFill>
                <a:latin typeface="Times New Roman"/>
                <a:ea typeface="Times New Roman"/>
              </a:rPr>
              <a:t> cam</a:t>
            </a:r>
            <a:endParaRPr lang="en-US" altLang="zh-CN" sz="3600" b="1" dirty="0">
              <a:solidFill>
                <a:srgbClr val="006EBF"/>
              </a:solidFill>
              <a:latin typeface="Times New Roman"/>
              <a:ea typeface="Times New Roman"/>
            </a:endParaRPr>
          </a:p>
        </p:txBody>
      </p:sp>
      <p:sp>
        <p:nvSpPr>
          <p:cNvPr id="31" name="TextBox 31"/>
          <p:cNvSpPr txBox="1"/>
          <p:nvPr/>
        </p:nvSpPr>
        <p:spPr>
          <a:xfrm>
            <a:off x="1026566" y="1126071"/>
            <a:ext cx="4475104" cy="4267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800" dirty="0">
                <a:solidFill>
                  <a:srgbClr val="000000"/>
                </a:solidFill>
                <a:latin typeface="Wingdings"/>
                <a:ea typeface="Wingdings"/>
              </a:rPr>
              <a:t></a:t>
            </a:r>
            <a:r>
              <a:rPr lang="en-US" altLang="zh-CN" sz="2800" dirty="0">
                <a:solidFill>
                  <a:srgbClr val="000000"/>
                </a:solidFill>
                <a:latin typeface="Wingdings"/>
                <a:cs typeface="Wingdings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Times New Roman"/>
                <a:ea typeface="Times New Roman"/>
              </a:rPr>
              <a:t>Đỡ</a:t>
            </a:r>
            <a:r>
              <a:rPr lang="en-US" altLang="zh-CN" sz="2800" dirty="0">
                <a:solidFill>
                  <a:srgbClr val="000000"/>
                </a:solidFill>
                <a:latin typeface="Times New Roman"/>
                <a:cs typeface="Times New Roman"/>
              </a:rPr>
              <a:t>   </a:t>
            </a:r>
            <a:r>
              <a:rPr lang="en-US" altLang="zh-CN" sz="2800" dirty="0">
                <a:solidFill>
                  <a:srgbClr val="000000"/>
                </a:solidFill>
                <a:latin typeface="Times New Roman"/>
                <a:ea typeface="Times New Roman"/>
              </a:rPr>
              <a:t>nạn</a:t>
            </a:r>
            <a:r>
              <a:rPr lang="en-US" altLang="zh-CN" sz="2800" dirty="0">
                <a:solidFill>
                  <a:srgbClr val="000000"/>
                </a:solidFill>
                <a:latin typeface="Times New Roman"/>
                <a:cs typeface="Times New Roman"/>
              </a:rPr>
              <a:t>   </a:t>
            </a:r>
            <a:r>
              <a:rPr lang="en-US" altLang="zh-CN" sz="2800" dirty="0">
                <a:solidFill>
                  <a:srgbClr val="000000"/>
                </a:solidFill>
                <a:latin typeface="Times New Roman"/>
                <a:ea typeface="Times New Roman"/>
              </a:rPr>
              <a:t>nhân</a:t>
            </a:r>
            <a:r>
              <a:rPr lang="en-US" altLang="zh-CN" sz="2800" dirty="0">
                <a:solidFill>
                  <a:srgbClr val="000000"/>
                </a:solidFill>
                <a:latin typeface="Times New Roman"/>
                <a:cs typeface="Times New Roman"/>
              </a:rPr>
              <a:t>   </a:t>
            </a:r>
            <a:r>
              <a:rPr lang="en-US" altLang="zh-CN" sz="2800" dirty="0">
                <a:solidFill>
                  <a:srgbClr val="000000"/>
                </a:solidFill>
                <a:latin typeface="Times New Roman"/>
                <a:ea typeface="Times New Roman"/>
              </a:rPr>
              <a:t>ngồi</a:t>
            </a:r>
            <a:r>
              <a:rPr lang="en-US" altLang="zh-CN" sz="2800" spc="-200" dirty="0">
                <a:solidFill>
                  <a:srgbClr val="000000"/>
                </a:solidFill>
                <a:latin typeface="Times New Roman"/>
                <a:cs typeface="Times New Roman"/>
              </a:rPr>
              <a:t>   </a:t>
            </a:r>
            <a:r>
              <a:rPr lang="en-US" altLang="zh-CN" sz="2800" dirty="0">
                <a:solidFill>
                  <a:srgbClr val="000000"/>
                </a:solidFill>
                <a:latin typeface="Times New Roman"/>
                <a:ea typeface="Times New Roman"/>
              </a:rPr>
              <a:t>cúi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1026566" y="1554177"/>
            <a:ext cx="4449786" cy="42709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457174">
              <a:lnSpc>
                <a:spcPct val="100000"/>
              </a:lnSpc>
            </a:pPr>
            <a:r>
              <a:rPr lang="en-US" altLang="zh-CN" sz="2800" dirty="0">
                <a:solidFill>
                  <a:srgbClr val="000000"/>
                </a:solidFill>
                <a:latin typeface="Times New Roman"/>
                <a:ea typeface="Times New Roman"/>
              </a:rPr>
              <a:t>người</a:t>
            </a:r>
            <a:r>
              <a:rPr lang="en-US" altLang="zh-CN" sz="28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Times New Roman"/>
                <a:ea typeface="Times New Roman"/>
              </a:rPr>
              <a:t>về</a:t>
            </a:r>
            <a:r>
              <a:rPr lang="en-US" altLang="zh-CN" sz="28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Times New Roman"/>
                <a:ea typeface="Times New Roman"/>
              </a:rPr>
              <a:t>phía</a:t>
            </a:r>
            <a:r>
              <a:rPr lang="en-US" altLang="zh-CN" sz="2800" spc="-6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Times New Roman"/>
                <a:ea typeface="Times New Roman"/>
              </a:rPr>
              <a:t>trước.</a:t>
            </a:r>
          </a:p>
          <a:p>
            <a:pPr marL="0">
              <a:lnSpc>
                <a:spcPct val="100000"/>
              </a:lnSpc>
            </a:pPr>
            <a:r>
              <a:rPr lang="en-US" altLang="zh-CN" sz="2800" dirty="0">
                <a:solidFill>
                  <a:srgbClr val="000000"/>
                </a:solidFill>
                <a:latin typeface="Wingdings"/>
                <a:ea typeface="Wingdings"/>
              </a:rPr>
              <a:t></a:t>
            </a:r>
            <a:r>
              <a:rPr lang="en-US" altLang="zh-CN" sz="2800" spc="365" dirty="0">
                <a:solidFill>
                  <a:srgbClr val="000000"/>
                </a:solidFill>
                <a:latin typeface="Wingdings"/>
                <a:cs typeface="Wingdings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Times New Roman"/>
                <a:ea typeface="Times New Roman"/>
              </a:rPr>
              <a:t>Dùng</a:t>
            </a:r>
            <a:r>
              <a:rPr lang="en-US" altLang="zh-CN" sz="2800" spc="8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Times New Roman"/>
                <a:ea typeface="Times New Roman"/>
              </a:rPr>
              <a:t>2</a:t>
            </a:r>
            <a:r>
              <a:rPr lang="en-US" altLang="zh-CN" sz="2800" spc="9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Times New Roman"/>
                <a:ea typeface="Times New Roman"/>
              </a:rPr>
              <a:t>ngón</a:t>
            </a:r>
            <a:r>
              <a:rPr lang="en-US" altLang="zh-CN" sz="2800" spc="8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Times New Roman"/>
                <a:ea typeface="Times New Roman"/>
              </a:rPr>
              <a:t>tay</a:t>
            </a:r>
            <a:r>
              <a:rPr lang="en-US" altLang="zh-CN" sz="2800" spc="8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Times New Roman"/>
                <a:ea typeface="Times New Roman"/>
              </a:rPr>
              <a:t>bóp</a:t>
            </a:r>
            <a:r>
              <a:rPr lang="en-US" altLang="zh-CN" sz="2800" spc="9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Times New Roman"/>
                <a:ea typeface="Times New Roman"/>
              </a:rPr>
              <a:t>nhẹ</a:t>
            </a:r>
          </a:p>
          <a:p>
            <a:pPr marL="0" indent="457174">
              <a:lnSpc>
                <a:spcPct val="100000"/>
              </a:lnSpc>
            </a:pPr>
            <a:r>
              <a:rPr lang="en-US" altLang="zh-CN" sz="2800" spc="94" dirty="0">
                <a:solidFill>
                  <a:srgbClr val="000000"/>
                </a:solidFill>
                <a:latin typeface="Times New Roman"/>
                <a:ea typeface="Times New Roman"/>
              </a:rPr>
              <a:t>hai</a:t>
            </a:r>
            <a:r>
              <a:rPr lang="en-US" altLang="zh-CN" sz="2800" spc="6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spc="120" dirty="0">
                <a:solidFill>
                  <a:srgbClr val="000000"/>
                </a:solidFill>
                <a:latin typeface="Times New Roman"/>
                <a:ea typeface="Times New Roman"/>
              </a:rPr>
              <a:t>bên</a:t>
            </a:r>
            <a:r>
              <a:rPr lang="en-US" altLang="zh-CN" sz="2800" spc="6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spc="114" dirty="0">
                <a:solidFill>
                  <a:srgbClr val="000000"/>
                </a:solidFill>
                <a:latin typeface="Times New Roman"/>
                <a:ea typeface="Times New Roman"/>
              </a:rPr>
              <a:t>c</a:t>
            </a:r>
            <a:r>
              <a:rPr lang="en-US" altLang="zh-CN" sz="2800" spc="110" dirty="0">
                <a:solidFill>
                  <a:srgbClr val="000000"/>
                </a:solidFill>
                <a:latin typeface="Times New Roman"/>
                <a:ea typeface="Times New Roman"/>
              </a:rPr>
              <a:t>á</a:t>
            </a:r>
            <a:r>
              <a:rPr lang="en-US" altLang="zh-CN" sz="2800" spc="120" dirty="0">
                <a:solidFill>
                  <a:srgbClr val="000000"/>
                </a:solidFill>
                <a:latin typeface="Times New Roman"/>
                <a:ea typeface="Times New Roman"/>
              </a:rPr>
              <a:t>nh</a:t>
            </a:r>
            <a:r>
              <a:rPr lang="en-US" altLang="zh-CN" sz="2800" spc="6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spc="125" dirty="0">
                <a:solidFill>
                  <a:srgbClr val="000000"/>
                </a:solidFill>
                <a:latin typeface="Times New Roman"/>
                <a:ea typeface="Times New Roman"/>
              </a:rPr>
              <a:t>mũi</a:t>
            </a:r>
            <a:r>
              <a:rPr lang="en-US" altLang="zh-CN" sz="2800" spc="6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spc="120" dirty="0">
                <a:solidFill>
                  <a:srgbClr val="000000"/>
                </a:solidFill>
                <a:latin typeface="Times New Roman"/>
                <a:ea typeface="Times New Roman"/>
              </a:rPr>
              <a:t>khoảng</a:t>
            </a:r>
          </a:p>
          <a:p>
            <a:pPr marL="0" indent="457174">
              <a:lnSpc>
                <a:spcPct val="100000"/>
              </a:lnSpc>
            </a:pPr>
            <a:r>
              <a:rPr lang="en-US" altLang="zh-CN" sz="2800" dirty="0">
                <a:solidFill>
                  <a:srgbClr val="000000"/>
                </a:solidFill>
                <a:latin typeface="Times New Roman"/>
                <a:ea typeface="Times New Roman"/>
              </a:rPr>
              <a:t>10</a:t>
            </a:r>
            <a:r>
              <a:rPr lang="en-US" altLang="zh-CN" sz="28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Times New Roman"/>
                <a:ea typeface="Times New Roman"/>
              </a:rPr>
              <a:t>phút.</a:t>
            </a:r>
            <a:r>
              <a:rPr lang="en-US" altLang="zh-CN" sz="28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dirty="0">
                <a:solidFill>
                  <a:srgbClr val="FE0000"/>
                </a:solidFill>
                <a:latin typeface="Times New Roman"/>
                <a:ea typeface="Times New Roman"/>
              </a:rPr>
              <a:t>Tạm</a:t>
            </a:r>
            <a:r>
              <a:rPr lang="en-US" altLang="zh-CN" sz="2800" dirty="0">
                <a:solidFill>
                  <a:srgbClr val="FE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dirty="0">
                <a:solidFill>
                  <a:srgbClr val="FE0000"/>
                </a:solidFill>
                <a:latin typeface="Times New Roman"/>
                <a:ea typeface="Times New Roman"/>
              </a:rPr>
              <a:t>thời</a:t>
            </a:r>
            <a:r>
              <a:rPr lang="en-US" altLang="zh-CN" sz="2800" dirty="0">
                <a:solidFill>
                  <a:srgbClr val="FE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dirty="0">
                <a:solidFill>
                  <a:srgbClr val="FE0000"/>
                </a:solidFill>
                <a:latin typeface="Times New Roman"/>
                <a:ea typeface="Times New Roman"/>
              </a:rPr>
              <a:t>thở</a:t>
            </a:r>
            <a:r>
              <a:rPr lang="en-US" altLang="zh-CN" sz="2800" spc="-50" dirty="0">
                <a:solidFill>
                  <a:srgbClr val="FE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dirty="0">
                <a:solidFill>
                  <a:srgbClr val="FE0000"/>
                </a:solidFill>
                <a:latin typeface="Times New Roman"/>
                <a:ea typeface="Times New Roman"/>
              </a:rPr>
              <a:t>bằng</a:t>
            </a:r>
          </a:p>
          <a:p>
            <a:pPr marL="0" indent="457174">
              <a:lnSpc>
                <a:spcPct val="100000"/>
              </a:lnSpc>
            </a:pPr>
            <a:r>
              <a:rPr lang="en-US" altLang="zh-CN" sz="2800" spc="-5" dirty="0">
                <a:solidFill>
                  <a:srgbClr val="FE0000"/>
                </a:solidFill>
                <a:latin typeface="Times New Roman"/>
                <a:ea typeface="Times New Roman"/>
              </a:rPr>
              <a:t>miệng.</a:t>
            </a:r>
          </a:p>
          <a:p>
            <a:pPr marL="0">
              <a:lnSpc>
                <a:spcPct val="100000"/>
              </a:lnSpc>
            </a:pPr>
            <a:r>
              <a:rPr lang="en-US" altLang="zh-CN" sz="2800" dirty="0">
                <a:solidFill>
                  <a:srgbClr val="FE0000"/>
                </a:solidFill>
                <a:latin typeface="Wingdings"/>
                <a:ea typeface="Wingdings"/>
              </a:rPr>
              <a:t></a:t>
            </a:r>
            <a:r>
              <a:rPr lang="en-US" altLang="zh-CN" sz="2800" dirty="0">
                <a:solidFill>
                  <a:srgbClr val="FE0000"/>
                </a:solidFill>
                <a:latin typeface="Wingdings"/>
                <a:cs typeface="Wingdings"/>
              </a:rPr>
              <a:t> </a:t>
            </a:r>
            <a:r>
              <a:rPr lang="en-US" altLang="zh-CN" sz="2800" dirty="0">
                <a:solidFill>
                  <a:srgbClr val="FE0000"/>
                </a:solidFill>
                <a:latin typeface="Times New Roman"/>
                <a:ea typeface="Times New Roman"/>
              </a:rPr>
              <a:t>Không</a:t>
            </a:r>
            <a:r>
              <a:rPr lang="en-US" altLang="zh-CN" sz="2800" dirty="0">
                <a:solidFill>
                  <a:srgbClr val="FE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dirty="0">
                <a:solidFill>
                  <a:srgbClr val="FE0000"/>
                </a:solidFill>
                <a:latin typeface="Times New Roman"/>
                <a:ea typeface="Times New Roman"/>
              </a:rPr>
              <a:t>xì</a:t>
            </a:r>
            <a:r>
              <a:rPr lang="en-US" altLang="zh-CN" sz="2800" dirty="0">
                <a:solidFill>
                  <a:srgbClr val="FE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dirty="0">
                <a:solidFill>
                  <a:srgbClr val="FE0000"/>
                </a:solidFill>
                <a:latin typeface="Times New Roman"/>
                <a:ea typeface="Times New Roman"/>
              </a:rPr>
              <a:t>mũi,</a:t>
            </a:r>
            <a:r>
              <a:rPr lang="en-US" altLang="zh-CN" sz="2800" dirty="0">
                <a:solidFill>
                  <a:srgbClr val="FE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dirty="0">
                <a:solidFill>
                  <a:srgbClr val="FE0000"/>
                </a:solidFill>
                <a:latin typeface="Times New Roman"/>
                <a:ea typeface="Times New Roman"/>
              </a:rPr>
              <a:t>không</a:t>
            </a:r>
            <a:r>
              <a:rPr lang="en-US" altLang="zh-CN" sz="2800" spc="185" dirty="0">
                <a:solidFill>
                  <a:srgbClr val="FE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dirty="0">
                <a:solidFill>
                  <a:srgbClr val="FE0000"/>
                </a:solidFill>
                <a:latin typeface="Times New Roman"/>
                <a:ea typeface="Times New Roman"/>
              </a:rPr>
              <a:t>khịt</a:t>
            </a:r>
          </a:p>
          <a:p>
            <a:pPr marL="0" indent="457174">
              <a:lnSpc>
                <a:spcPct val="100000"/>
              </a:lnSpc>
            </a:pPr>
            <a:r>
              <a:rPr lang="en-US" altLang="zh-CN" sz="2800" spc="-10" dirty="0">
                <a:solidFill>
                  <a:srgbClr val="FE0000"/>
                </a:solidFill>
                <a:latin typeface="Times New Roman"/>
                <a:ea typeface="Times New Roman"/>
              </a:rPr>
              <a:t>mũi</a:t>
            </a:r>
          </a:p>
          <a:p>
            <a:pPr marL="457174" indent="-457174" hangingPunct="0">
              <a:lnSpc>
                <a:spcPct val="100000"/>
              </a:lnSpc>
            </a:pPr>
            <a:r>
              <a:rPr lang="en-US" altLang="zh-CN" sz="2800" dirty="0">
                <a:solidFill>
                  <a:srgbClr val="000000"/>
                </a:solidFill>
                <a:latin typeface="Wingdings"/>
                <a:ea typeface="Wingdings"/>
              </a:rPr>
              <a:t></a:t>
            </a:r>
            <a:r>
              <a:rPr lang="en-US" altLang="zh-CN" sz="2800" spc="345" dirty="0">
                <a:solidFill>
                  <a:srgbClr val="000000"/>
                </a:solidFill>
                <a:latin typeface="Wingdings"/>
                <a:cs typeface="Wingdings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Times New Roman"/>
                <a:ea typeface="Times New Roman"/>
              </a:rPr>
              <a:t>Sau</a:t>
            </a:r>
            <a:r>
              <a:rPr lang="en-US" altLang="zh-CN" sz="2800" spc="8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Times New Roman"/>
                <a:ea typeface="Times New Roman"/>
              </a:rPr>
              <a:t>10</a:t>
            </a:r>
            <a:r>
              <a:rPr lang="en-US" altLang="zh-CN" sz="2800" spc="8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Times New Roman"/>
                <a:ea typeface="Times New Roman"/>
              </a:rPr>
              <a:t>phút</a:t>
            </a:r>
            <a:r>
              <a:rPr lang="en-US" altLang="zh-CN" sz="2800" spc="8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Times New Roman"/>
                <a:ea typeface="Times New Roman"/>
              </a:rPr>
              <a:t>nếu</a:t>
            </a:r>
            <a:r>
              <a:rPr lang="en-US" altLang="zh-CN" sz="2800" spc="8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Times New Roman"/>
                <a:ea typeface="Times New Roman"/>
              </a:rPr>
              <a:t>máu</a:t>
            </a:r>
            <a:r>
              <a:rPr lang="en-US" altLang="zh-CN" sz="2800" spc="8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Times New Roman"/>
                <a:ea typeface="Times New Roman"/>
              </a:rPr>
              <a:t>vẫn</a:t>
            </a:r>
            <a:r>
              <a:rPr lang="en-US" altLang="zh-CN" sz="28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spc="69" dirty="0">
                <a:solidFill>
                  <a:srgbClr val="000000"/>
                </a:solidFill>
                <a:latin typeface="Times New Roman"/>
                <a:ea typeface="Times New Roman"/>
              </a:rPr>
              <a:t>tiếp</a:t>
            </a:r>
            <a:r>
              <a:rPr lang="en-US" altLang="zh-CN" sz="2800" spc="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spc="80" dirty="0">
                <a:solidFill>
                  <a:srgbClr val="000000"/>
                </a:solidFill>
                <a:latin typeface="Times New Roman"/>
                <a:ea typeface="Times New Roman"/>
              </a:rPr>
              <a:t>tục</a:t>
            </a:r>
            <a:r>
              <a:rPr lang="en-US" altLang="zh-CN" sz="2800" spc="5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spc="89" dirty="0">
                <a:solidFill>
                  <a:srgbClr val="000000"/>
                </a:solidFill>
                <a:latin typeface="Times New Roman"/>
                <a:ea typeface="Times New Roman"/>
              </a:rPr>
              <a:t>chảy</a:t>
            </a:r>
            <a:r>
              <a:rPr lang="en-US" altLang="zh-CN" sz="2800" spc="5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spc="85" dirty="0">
                <a:solidFill>
                  <a:srgbClr val="000000"/>
                </a:solidFill>
                <a:latin typeface="Times New Roman"/>
                <a:ea typeface="Times New Roman"/>
              </a:rPr>
              <a:t>phải</a:t>
            </a:r>
            <a:r>
              <a:rPr lang="en-US" altLang="zh-CN" sz="2800" spc="5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spc="89" dirty="0">
                <a:solidFill>
                  <a:srgbClr val="000000"/>
                </a:solidFill>
                <a:latin typeface="Times New Roman"/>
                <a:ea typeface="Times New Roman"/>
              </a:rPr>
              <a:t>chuyển</a:t>
            </a:r>
            <a:r>
              <a:rPr lang="en-US" altLang="zh-CN" sz="28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Times New Roman"/>
                <a:ea typeface="Times New Roman"/>
              </a:rPr>
              <a:t>nạn</a:t>
            </a:r>
            <a:r>
              <a:rPr lang="en-US" altLang="zh-CN" sz="28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Times New Roman"/>
                <a:ea typeface="Times New Roman"/>
              </a:rPr>
              <a:t>nhân</a:t>
            </a:r>
            <a:r>
              <a:rPr lang="en-US" altLang="zh-CN" sz="28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Times New Roman"/>
                <a:ea typeface="Times New Roman"/>
              </a:rPr>
              <a:t>đến</a:t>
            </a:r>
            <a:r>
              <a:rPr lang="en-US" altLang="zh-CN" sz="28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Times New Roman"/>
                <a:ea typeface="Times New Roman"/>
              </a:rPr>
              <a:t>cơ</a:t>
            </a:r>
            <a:r>
              <a:rPr lang="en-US" altLang="zh-CN" sz="28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Times New Roman"/>
                <a:ea typeface="Times New Roman"/>
              </a:rPr>
              <a:t>sở</a:t>
            </a:r>
            <a:r>
              <a:rPr lang="en-US" altLang="zh-CN" sz="28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Times New Roman"/>
                <a:ea typeface="Times New Roman"/>
              </a:rPr>
              <a:t>y</a:t>
            </a:r>
            <a:r>
              <a:rPr lang="en-US" altLang="zh-CN" sz="2800" spc="-6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Times New Roman"/>
                <a:ea typeface="Times New Roman"/>
              </a:rPr>
              <a:t>tế.</a:t>
            </a:r>
          </a:p>
        </p:txBody>
      </p:sp>
    </p:spTree>
    <p:extLst>
      <p:ext uri="{BB962C8B-B14F-4D97-AF65-F5344CB8AC3E}">
        <p14:creationId xmlns:p14="http://schemas.microsoft.com/office/powerpoint/2010/main" xmlns="" val="3529403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6"/>
          <p:cNvPicPr>
            <a:picLocks noChangeAspect="1"/>
          </p:cNvPicPr>
          <p:nvPr/>
        </p:nvPicPr>
        <p:blipFill rotWithShape="1">
          <a:blip r:embed="rId2"/>
          <a:srcRect b="10756"/>
          <a:stretch/>
        </p:blipFill>
        <p:spPr>
          <a:xfrm>
            <a:off x="-24032" y="0"/>
            <a:ext cx="9144000" cy="6858000"/>
          </a:xfrm>
          <a:prstGeom prst="rect">
            <a:avLst/>
          </a:prstGeom>
        </p:spPr>
      </p:pic>
      <p:sp>
        <p:nvSpPr>
          <p:cNvPr id="2" name="TextBox 36"/>
          <p:cNvSpPr txBox="1"/>
          <p:nvPr/>
        </p:nvSpPr>
        <p:spPr>
          <a:xfrm>
            <a:off x="809853" y="221483"/>
            <a:ext cx="747623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3600" b="1" dirty="0" smtClean="0">
                <a:solidFill>
                  <a:srgbClr val="006EBF"/>
                </a:solidFill>
                <a:latin typeface="Times New Roman"/>
                <a:ea typeface="Times New Roman"/>
              </a:rPr>
              <a:t>6. </a:t>
            </a:r>
            <a:r>
              <a:rPr lang="en-US" altLang="zh-CN" sz="3600" b="1" dirty="0" err="1" smtClean="0">
                <a:solidFill>
                  <a:srgbClr val="006EBF"/>
                </a:solidFill>
                <a:latin typeface="Times New Roman"/>
                <a:ea typeface="Times New Roman"/>
              </a:rPr>
              <a:t>Các</a:t>
            </a:r>
            <a:r>
              <a:rPr lang="en-US" altLang="zh-CN" sz="3600" b="1" dirty="0" smtClean="0">
                <a:solidFill>
                  <a:srgbClr val="006EBF"/>
                </a:solidFill>
                <a:latin typeface="Times New Roman"/>
                <a:ea typeface="Times New Roman"/>
              </a:rPr>
              <a:t> </a:t>
            </a:r>
            <a:r>
              <a:rPr lang="en-US" altLang="zh-CN" sz="3600" b="1" dirty="0" err="1" smtClean="0">
                <a:solidFill>
                  <a:srgbClr val="006EBF"/>
                </a:solidFill>
                <a:latin typeface="Times New Roman"/>
                <a:ea typeface="Times New Roman"/>
              </a:rPr>
              <a:t>cách</a:t>
            </a:r>
            <a:r>
              <a:rPr lang="en-US" altLang="zh-CN" sz="3600" b="1" dirty="0" smtClean="0">
                <a:solidFill>
                  <a:srgbClr val="006EBF"/>
                </a:solidFill>
                <a:latin typeface="Times New Roman"/>
                <a:ea typeface="Times New Roman"/>
              </a:rPr>
              <a:t> </a:t>
            </a:r>
            <a:r>
              <a:rPr lang="en-US" altLang="zh-CN" sz="3600" b="1" dirty="0" err="1" smtClean="0">
                <a:solidFill>
                  <a:srgbClr val="006EBF"/>
                </a:solidFill>
                <a:latin typeface="Times New Roman"/>
                <a:ea typeface="Times New Roman"/>
              </a:rPr>
              <a:t>băng</a:t>
            </a:r>
            <a:r>
              <a:rPr lang="en-US" altLang="zh-CN" sz="3600" b="1" dirty="0" smtClean="0">
                <a:solidFill>
                  <a:srgbClr val="006EBF"/>
                </a:solidFill>
                <a:latin typeface="Times New Roman"/>
                <a:ea typeface="Times New Roman"/>
              </a:rPr>
              <a:t> </a:t>
            </a:r>
            <a:r>
              <a:rPr lang="en-US" altLang="zh-CN" sz="3600" b="1" dirty="0" err="1" smtClean="0">
                <a:solidFill>
                  <a:srgbClr val="006EBF"/>
                </a:solidFill>
                <a:latin typeface="Times New Roman"/>
                <a:ea typeface="Times New Roman"/>
              </a:rPr>
              <a:t>bó</a:t>
            </a:r>
            <a:r>
              <a:rPr lang="en-US" altLang="zh-CN" sz="3600" b="1" dirty="0" smtClean="0">
                <a:solidFill>
                  <a:srgbClr val="006EBF"/>
                </a:solidFill>
                <a:latin typeface="Times New Roman"/>
                <a:ea typeface="Times New Roman"/>
              </a:rPr>
              <a:t> </a:t>
            </a:r>
            <a:r>
              <a:rPr lang="en-US" altLang="zh-CN" sz="3600" b="1" dirty="0" err="1" smtClean="0">
                <a:solidFill>
                  <a:srgbClr val="006EBF"/>
                </a:solidFill>
                <a:latin typeface="Times New Roman"/>
                <a:ea typeface="Times New Roman"/>
              </a:rPr>
              <a:t>vết</a:t>
            </a:r>
            <a:r>
              <a:rPr lang="en-US" altLang="zh-CN" sz="3600" b="1" dirty="0" smtClean="0">
                <a:solidFill>
                  <a:srgbClr val="006EBF"/>
                </a:solidFill>
                <a:latin typeface="Times New Roman"/>
                <a:ea typeface="Times New Roman"/>
              </a:rPr>
              <a:t> </a:t>
            </a:r>
            <a:r>
              <a:rPr lang="en-US" altLang="zh-CN" sz="3600" b="1" dirty="0" err="1" smtClean="0">
                <a:solidFill>
                  <a:srgbClr val="006EBF"/>
                </a:solidFill>
                <a:latin typeface="Times New Roman"/>
                <a:ea typeface="Times New Roman"/>
              </a:rPr>
              <a:t>thương</a:t>
            </a:r>
            <a:endParaRPr lang="en-US" altLang="zh-CN" sz="3600" b="1" dirty="0">
              <a:solidFill>
                <a:srgbClr val="006EBF"/>
              </a:solidFill>
              <a:latin typeface="Times New Roman"/>
              <a:ea typeface="Times New Roman"/>
            </a:endParaRPr>
          </a:p>
        </p:txBody>
      </p:sp>
      <p:sp>
        <p:nvSpPr>
          <p:cNvPr id="37" name="TextBox 37"/>
          <p:cNvSpPr txBox="1"/>
          <p:nvPr/>
        </p:nvSpPr>
        <p:spPr>
          <a:xfrm>
            <a:off x="304800" y="1046877"/>
            <a:ext cx="3489960" cy="17235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  <a:tabLst>
                <a:tab pos="4649088" algn="l"/>
              </a:tabLst>
            </a:pPr>
            <a:r>
              <a:rPr lang="en-US" altLang="zh-CN" sz="2800" b="1" dirty="0">
                <a:solidFill>
                  <a:srgbClr val="000000"/>
                </a:solidFill>
                <a:latin typeface="Times New Roman"/>
                <a:ea typeface="Times New Roman"/>
              </a:rPr>
              <a:t>1.Băng</a:t>
            </a:r>
            <a:r>
              <a:rPr lang="en-US" altLang="zh-CN" sz="28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b="1" dirty="0" err="1">
                <a:solidFill>
                  <a:srgbClr val="000000"/>
                </a:solidFill>
                <a:latin typeface="Times New Roman"/>
                <a:ea typeface="Times New Roman"/>
              </a:rPr>
              <a:t>vòng</a:t>
            </a:r>
            <a:r>
              <a:rPr lang="en-US" altLang="zh-CN" sz="2800" b="1" spc="-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b="1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tròn</a:t>
            </a:r>
            <a:r>
              <a:rPr lang="en-US" altLang="zh-CN" sz="28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: </a:t>
            </a:r>
            <a:r>
              <a:rPr lang="en-US" altLang="zh-CN" sz="2800" b="1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áp</a:t>
            </a:r>
            <a:r>
              <a:rPr lang="en-US" altLang="zh-CN" sz="28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altLang="zh-CN" sz="2800" b="1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dụng</a:t>
            </a:r>
            <a:r>
              <a:rPr lang="en-US" altLang="zh-CN" sz="28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altLang="zh-CN" sz="2800" b="1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băng</a:t>
            </a:r>
            <a:r>
              <a:rPr lang="en-US" altLang="zh-CN" sz="28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altLang="zh-CN" sz="2800" b="1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các</a:t>
            </a:r>
            <a:r>
              <a:rPr lang="en-US" altLang="zh-CN" sz="28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altLang="zh-CN" sz="2800" b="1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vị</a:t>
            </a:r>
            <a:r>
              <a:rPr lang="en-US" altLang="zh-CN" sz="28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altLang="zh-CN" sz="2800" b="1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trí</a:t>
            </a:r>
            <a:r>
              <a:rPr lang="en-US" altLang="zh-CN" sz="28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altLang="zh-CN" sz="2800" b="1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như</a:t>
            </a:r>
            <a:r>
              <a:rPr lang="en-US" altLang="zh-CN" sz="28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altLang="zh-CN" sz="2800" b="1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đùi</a:t>
            </a:r>
            <a:r>
              <a:rPr lang="en-US" altLang="zh-CN" sz="28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, </a:t>
            </a:r>
            <a:r>
              <a:rPr lang="en-US" altLang="zh-CN" sz="2800" b="1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cẳng</a:t>
            </a:r>
            <a:r>
              <a:rPr lang="en-US" altLang="zh-CN" sz="28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altLang="zh-CN" sz="2800" b="1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tay</a:t>
            </a:r>
            <a:r>
              <a:rPr lang="en-US" altLang="zh-CN" sz="28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, </a:t>
            </a:r>
            <a:r>
              <a:rPr lang="en-US" altLang="zh-CN" sz="2800" b="1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bụng</a:t>
            </a:r>
            <a:r>
              <a:rPr lang="en-US" altLang="zh-CN" sz="28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endParaRPr lang="en-US" altLang="zh-CN" sz="2800" b="1" dirty="0">
              <a:solidFill>
                <a:srgbClr val="000000"/>
              </a:solidFill>
              <a:latin typeface="Times New Roman"/>
              <a:ea typeface="Times New Rom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11724" y="1000710"/>
            <a:ext cx="279968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2.Băng</a:t>
            </a:r>
            <a:r>
              <a:rPr lang="en-US" altLang="zh-CN" sz="28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b="1" dirty="0" err="1">
                <a:solidFill>
                  <a:srgbClr val="000000"/>
                </a:solidFill>
                <a:latin typeface="Times New Roman"/>
                <a:ea typeface="Times New Roman"/>
              </a:rPr>
              <a:t>chữ</a:t>
            </a:r>
            <a:r>
              <a:rPr lang="en-US" altLang="zh-CN" sz="2800" b="1" spc="-6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b="1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nhân</a:t>
            </a:r>
            <a:r>
              <a:rPr lang="en-US" altLang="zh-CN" sz="28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: </a:t>
            </a:r>
            <a:r>
              <a:rPr lang="en-US" altLang="zh-CN" sz="2800" b="1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áp</a:t>
            </a:r>
            <a:r>
              <a:rPr lang="en-US" altLang="zh-CN" sz="28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altLang="zh-CN" sz="2800" b="1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dụng</a:t>
            </a:r>
            <a:r>
              <a:rPr lang="en-US" altLang="zh-CN" sz="28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altLang="zh-CN" sz="2800" b="1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băng</a:t>
            </a:r>
            <a:r>
              <a:rPr lang="en-US" altLang="zh-CN" sz="28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altLang="zh-CN" sz="2800" b="1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các</a:t>
            </a:r>
            <a:r>
              <a:rPr lang="en-US" altLang="zh-CN" sz="28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altLang="zh-CN" sz="2800" b="1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vị</a:t>
            </a:r>
            <a:r>
              <a:rPr lang="en-US" altLang="zh-CN" sz="28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altLang="zh-CN" sz="2800" b="1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trí</a:t>
            </a:r>
            <a:r>
              <a:rPr lang="en-US" altLang="zh-CN" sz="28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altLang="zh-CN" sz="2800" b="1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như</a:t>
            </a:r>
            <a:r>
              <a:rPr lang="en-US" altLang="zh-CN" sz="28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: </a:t>
            </a:r>
            <a:r>
              <a:rPr lang="en-US" altLang="zh-CN" sz="2800" b="1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cổ</a:t>
            </a:r>
            <a:r>
              <a:rPr lang="en-US" altLang="zh-CN" sz="28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altLang="zh-CN" sz="2800" b="1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chân</a:t>
            </a:r>
            <a:r>
              <a:rPr lang="en-US" altLang="zh-CN" sz="28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, </a:t>
            </a:r>
            <a:r>
              <a:rPr lang="en-US" altLang="zh-CN" sz="2800" b="1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cổ</a:t>
            </a:r>
            <a:r>
              <a:rPr lang="en-US" altLang="zh-CN" sz="28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altLang="zh-CN" sz="2800" b="1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tay</a:t>
            </a:r>
            <a:r>
              <a:rPr lang="en-US" altLang="zh-CN" sz="28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..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1177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9"/>
          <p:cNvPicPr>
            <a:picLocks noChangeAspect="1"/>
          </p:cNvPicPr>
          <p:nvPr/>
        </p:nvPicPr>
        <p:blipFill rotWithShape="1">
          <a:blip r:embed="rId2"/>
          <a:srcRect b="7556"/>
          <a:stretch/>
        </p:blipFill>
        <p:spPr>
          <a:xfrm>
            <a:off x="-3048" y="-76200"/>
            <a:ext cx="9144000" cy="6934200"/>
          </a:xfrm>
          <a:prstGeom prst="rect">
            <a:avLst/>
          </a:prstGeom>
        </p:spPr>
      </p:pic>
      <p:sp>
        <p:nvSpPr>
          <p:cNvPr id="40" name="TextBox 40"/>
          <p:cNvSpPr txBox="1"/>
          <p:nvPr/>
        </p:nvSpPr>
        <p:spPr>
          <a:xfrm>
            <a:off x="457200" y="237416"/>
            <a:ext cx="350520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  <a:tabLst>
                <a:tab pos="4599787" algn="l"/>
              </a:tabLst>
            </a:pPr>
            <a:r>
              <a:rPr lang="en-US" altLang="zh-CN" sz="2800" b="1" dirty="0">
                <a:solidFill>
                  <a:srgbClr val="000000"/>
                </a:solidFill>
                <a:latin typeface="Times New Roman"/>
                <a:ea typeface="Times New Roman"/>
              </a:rPr>
              <a:t>	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105400" y="191249"/>
            <a:ext cx="3124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000000"/>
                </a:solidFill>
                <a:latin typeface="Times New Roman"/>
                <a:ea typeface="Times New Roman"/>
              </a:rPr>
              <a:t>4.</a:t>
            </a:r>
            <a:r>
              <a:rPr lang="en-US" altLang="zh-CN" sz="28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b="1" dirty="0" err="1">
                <a:solidFill>
                  <a:srgbClr val="000000"/>
                </a:solidFill>
                <a:latin typeface="Times New Roman"/>
                <a:ea typeface="Times New Roman"/>
              </a:rPr>
              <a:t>Băng</a:t>
            </a:r>
            <a:r>
              <a:rPr lang="en-US" altLang="zh-CN" sz="28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b="1" dirty="0" err="1">
                <a:solidFill>
                  <a:srgbClr val="000000"/>
                </a:solidFill>
                <a:latin typeface="Times New Roman"/>
                <a:ea typeface="Times New Roman"/>
              </a:rPr>
              <a:t>số</a:t>
            </a:r>
            <a:r>
              <a:rPr lang="en-US" altLang="zh-CN" sz="2800" b="1" spc="-6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b="1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tám</a:t>
            </a:r>
            <a:r>
              <a:rPr lang="en-US" altLang="zh-CN" sz="28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: </a:t>
            </a:r>
            <a:r>
              <a:rPr lang="en-US" altLang="zh-CN" sz="2800" b="1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áp</a:t>
            </a:r>
            <a:r>
              <a:rPr lang="en-US" altLang="zh-CN" sz="28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altLang="zh-CN" sz="2800" b="1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dụng</a:t>
            </a:r>
            <a:r>
              <a:rPr lang="en-US" altLang="zh-CN" sz="28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altLang="zh-CN" sz="2800" b="1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băng</a:t>
            </a:r>
            <a:r>
              <a:rPr lang="en-US" altLang="zh-CN" sz="28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altLang="zh-CN" sz="2800" b="1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các</a:t>
            </a:r>
            <a:r>
              <a:rPr lang="en-US" altLang="zh-CN" sz="28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altLang="zh-CN" sz="2800" b="1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vị</a:t>
            </a:r>
            <a:r>
              <a:rPr lang="en-US" altLang="zh-CN" sz="28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altLang="zh-CN" sz="2800" b="1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trí</a:t>
            </a:r>
            <a:r>
              <a:rPr lang="en-US" altLang="zh-CN" sz="28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: </a:t>
            </a:r>
            <a:r>
              <a:rPr lang="en-US" altLang="zh-CN" sz="2800" b="1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lòng</a:t>
            </a:r>
            <a:r>
              <a:rPr lang="en-US" altLang="zh-CN" sz="28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altLang="zh-CN" sz="2800" b="1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bàn</a:t>
            </a:r>
            <a:r>
              <a:rPr lang="en-US" altLang="zh-CN" sz="28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altLang="zh-CN" sz="2800" b="1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tay</a:t>
            </a:r>
            <a:r>
              <a:rPr lang="en-US" altLang="zh-CN" sz="28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, </a:t>
            </a:r>
            <a:r>
              <a:rPr lang="en-US" altLang="zh-CN" sz="2800" b="1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lòng</a:t>
            </a:r>
            <a:r>
              <a:rPr lang="en-US" altLang="zh-CN" sz="28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altLang="zh-CN" sz="2800" b="1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bàn</a:t>
            </a:r>
            <a:r>
              <a:rPr lang="en-US" altLang="zh-CN" sz="28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altLang="zh-CN" sz="2800" b="1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chân</a:t>
            </a:r>
            <a:r>
              <a:rPr lang="en-US" altLang="zh-CN" sz="28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…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5344" y="98916"/>
            <a:ext cx="3886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Băng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rẻ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băng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gót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gối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endParaRPr lang="en-US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43530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8229600" cy="627888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7.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ngừa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chảy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máu</a:t>
            </a:r>
            <a:endParaRPr lang="en-US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ts val="1280"/>
              </a:lnSpc>
              <a:buNone/>
            </a:pPr>
            <a:endParaRPr lang="en-US" dirty="0"/>
          </a:p>
          <a:p>
            <a:pPr marL="0" indent="0">
              <a:lnSpc>
                <a:spcPct val="100000"/>
              </a:lnSpc>
              <a:buNone/>
            </a:pPr>
            <a:r>
              <a:rPr lang="en-US" altLang="zh-CN" sz="36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- </a:t>
            </a:r>
            <a:r>
              <a:rPr lang="en-US" altLang="zh-CN" sz="36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Không</a:t>
            </a:r>
            <a:r>
              <a:rPr lang="en-US" altLang="zh-CN" sz="36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600" dirty="0" err="1">
                <a:solidFill>
                  <a:srgbClr val="000000"/>
                </a:solidFill>
                <a:latin typeface="Times New Roman"/>
                <a:ea typeface="Times New Roman"/>
              </a:rPr>
              <a:t>chơi</a:t>
            </a:r>
            <a:r>
              <a:rPr lang="en-US" altLang="zh-CN" sz="36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600" dirty="0" err="1">
                <a:solidFill>
                  <a:srgbClr val="000000"/>
                </a:solidFill>
                <a:latin typeface="Times New Roman"/>
                <a:ea typeface="Times New Roman"/>
              </a:rPr>
              <a:t>các</a:t>
            </a:r>
            <a:r>
              <a:rPr lang="en-US" altLang="zh-CN" sz="36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600" dirty="0" err="1">
                <a:solidFill>
                  <a:srgbClr val="000000"/>
                </a:solidFill>
                <a:latin typeface="Times New Roman"/>
                <a:ea typeface="Times New Roman"/>
              </a:rPr>
              <a:t>vật</a:t>
            </a:r>
            <a:r>
              <a:rPr lang="en-US" altLang="zh-CN" sz="36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600" dirty="0" err="1">
                <a:solidFill>
                  <a:srgbClr val="000000"/>
                </a:solidFill>
                <a:latin typeface="Times New Roman"/>
                <a:ea typeface="Times New Roman"/>
              </a:rPr>
              <a:t>sắc</a:t>
            </a:r>
            <a:r>
              <a:rPr lang="en-US" altLang="zh-CN" sz="3600" dirty="0">
                <a:solidFill>
                  <a:srgbClr val="000000"/>
                </a:solidFill>
                <a:latin typeface="Times New Roman"/>
                <a:ea typeface="Times New Roman"/>
              </a:rPr>
              <a:t>,</a:t>
            </a:r>
            <a:r>
              <a:rPr lang="en-US" altLang="zh-CN" sz="3600" spc="-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600" dirty="0" err="1">
                <a:solidFill>
                  <a:srgbClr val="000000"/>
                </a:solidFill>
                <a:latin typeface="Times New Roman"/>
                <a:ea typeface="Times New Roman"/>
              </a:rPr>
              <a:t>nhọn</a:t>
            </a:r>
            <a:r>
              <a:rPr lang="en-US" altLang="zh-CN" sz="3600" dirty="0">
                <a:solidFill>
                  <a:srgbClr val="000000"/>
                </a:solidFill>
                <a:latin typeface="Times New Roman"/>
                <a:ea typeface="Times New Roman"/>
              </a:rPr>
              <a:t>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altLang="zh-CN" sz="36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- </a:t>
            </a:r>
            <a:r>
              <a:rPr lang="en-US" altLang="zh-CN" sz="36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Không</a:t>
            </a:r>
            <a:r>
              <a:rPr lang="en-US" altLang="zh-CN" sz="36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600" dirty="0" err="1">
                <a:solidFill>
                  <a:srgbClr val="000000"/>
                </a:solidFill>
                <a:latin typeface="Times New Roman"/>
                <a:ea typeface="Times New Roman"/>
              </a:rPr>
              <a:t>chơi</a:t>
            </a:r>
            <a:r>
              <a:rPr lang="en-US" altLang="zh-CN" sz="36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600" dirty="0" err="1">
                <a:solidFill>
                  <a:srgbClr val="000000"/>
                </a:solidFill>
                <a:latin typeface="Times New Roman"/>
                <a:ea typeface="Times New Roman"/>
              </a:rPr>
              <a:t>các</a:t>
            </a:r>
            <a:r>
              <a:rPr lang="en-US" altLang="zh-CN" sz="36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600" dirty="0" err="1">
                <a:solidFill>
                  <a:srgbClr val="000000"/>
                </a:solidFill>
                <a:latin typeface="Times New Roman"/>
                <a:ea typeface="Times New Roman"/>
              </a:rPr>
              <a:t>trò</a:t>
            </a:r>
            <a:r>
              <a:rPr lang="en-US" altLang="zh-CN" sz="36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600" dirty="0" err="1">
                <a:solidFill>
                  <a:srgbClr val="000000"/>
                </a:solidFill>
                <a:latin typeface="Times New Roman"/>
                <a:ea typeface="Times New Roman"/>
              </a:rPr>
              <a:t>chơi</a:t>
            </a:r>
            <a:r>
              <a:rPr lang="en-US" altLang="zh-CN" sz="36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600" dirty="0" err="1">
                <a:solidFill>
                  <a:srgbClr val="000000"/>
                </a:solidFill>
                <a:latin typeface="Times New Roman"/>
                <a:ea typeface="Times New Roman"/>
              </a:rPr>
              <a:t>nguy</a:t>
            </a:r>
            <a:r>
              <a:rPr lang="en-US" altLang="zh-CN" sz="3600" spc="-4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6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hiểm</a:t>
            </a:r>
            <a:r>
              <a:rPr lang="en-US" altLang="zh-CN" sz="36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, </a:t>
            </a:r>
            <a:r>
              <a:rPr lang="en-US" altLang="zh-CN" sz="36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vận</a:t>
            </a:r>
            <a:r>
              <a:rPr lang="en-US" altLang="zh-CN" sz="36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600" dirty="0" err="1">
                <a:solidFill>
                  <a:srgbClr val="000000"/>
                </a:solidFill>
                <a:latin typeface="Times New Roman"/>
                <a:ea typeface="Times New Roman"/>
              </a:rPr>
              <a:t>động</a:t>
            </a:r>
            <a:r>
              <a:rPr lang="en-US" altLang="zh-CN" sz="3600" spc="-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600" dirty="0" err="1">
                <a:solidFill>
                  <a:srgbClr val="000000"/>
                </a:solidFill>
                <a:latin typeface="Times New Roman"/>
                <a:ea typeface="Times New Roman"/>
              </a:rPr>
              <a:t>mạnh</a:t>
            </a:r>
            <a:r>
              <a:rPr lang="en-US" altLang="zh-CN" sz="3600" dirty="0">
                <a:solidFill>
                  <a:srgbClr val="000000"/>
                </a:solidFill>
                <a:latin typeface="Times New Roman"/>
                <a:ea typeface="Times New Roman"/>
              </a:rPr>
              <a:t>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altLang="zh-CN" sz="36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- </a:t>
            </a:r>
            <a:r>
              <a:rPr lang="en-US" altLang="zh-CN" sz="36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Chơi</a:t>
            </a:r>
            <a:r>
              <a:rPr lang="en-US" altLang="zh-CN" sz="36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600" dirty="0">
                <a:solidFill>
                  <a:srgbClr val="000000"/>
                </a:solidFill>
                <a:latin typeface="Times New Roman"/>
                <a:ea typeface="Times New Roman"/>
              </a:rPr>
              <a:t>ở</a:t>
            </a:r>
            <a:r>
              <a:rPr lang="en-US" altLang="zh-CN" sz="36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600" dirty="0" err="1">
                <a:solidFill>
                  <a:srgbClr val="000000"/>
                </a:solidFill>
                <a:latin typeface="Times New Roman"/>
                <a:ea typeface="Times New Roman"/>
              </a:rPr>
              <a:t>đúng</a:t>
            </a:r>
            <a:r>
              <a:rPr lang="en-US" altLang="zh-CN" sz="36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600" dirty="0" err="1">
                <a:solidFill>
                  <a:srgbClr val="000000"/>
                </a:solidFill>
                <a:latin typeface="Times New Roman"/>
                <a:ea typeface="Times New Roman"/>
              </a:rPr>
              <a:t>nơi</a:t>
            </a:r>
            <a:r>
              <a:rPr lang="en-US" altLang="zh-CN" sz="36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600" dirty="0" err="1">
                <a:solidFill>
                  <a:srgbClr val="000000"/>
                </a:solidFill>
                <a:latin typeface="Times New Roman"/>
                <a:ea typeface="Times New Roman"/>
              </a:rPr>
              <a:t>quy</a:t>
            </a:r>
            <a:r>
              <a:rPr lang="en-US" altLang="zh-CN" sz="3600" spc="-5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600" dirty="0" err="1">
                <a:solidFill>
                  <a:srgbClr val="000000"/>
                </a:solidFill>
                <a:latin typeface="Times New Roman"/>
                <a:ea typeface="Times New Roman"/>
              </a:rPr>
              <a:t>định</a:t>
            </a:r>
            <a:r>
              <a:rPr lang="en-US" altLang="zh-CN" sz="36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altLang="zh-CN" sz="36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- </a:t>
            </a:r>
            <a:r>
              <a:rPr lang="en-US" altLang="zh-CN" sz="36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Giữ</a:t>
            </a:r>
            <a:r>
              <a:rPr lang="en-US" altLang="zh-CN" sz="36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an </a:t>
            </a:r>
            <a:r>
              <a:rPr lang="en-US" altLang="zh-CN" sz="36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toàn</a:t>
            </a:r>
            <a:r>
              <a:rPr lang="en-US" altLang="zh-CN" sz="36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altLang="zh-CN" sz="36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trong</a:t>
            </a:r>
            <a:r>
              <a:rPr lang="en-US" altLang="zh-CN" sz="36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altLang="zh-CN" sz="36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lao</a:t>
            </a:r>
            <a:r>
              <a:rPr lang="en-US" altLang="zh-CN" sz="36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altLang="zh-CN" sz="36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động</a:t>
            </a:r>
            <a:r>
              <a:rPr lang="en-US" altLang="zh-CN" sz="36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, </a:t>
            </a:r>
            <a:r>
              <a:rPr lang="en-US" altLang="zh-CN" sz="36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sinh</a:t>
            </a:r>
            <a:r>
              <a:rPr lang="en-US" altLang="zh-CN" sz="36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altLang="zh-CN" sz="36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hoạt</a:t>
            </a:r>
            <a:r>
              <a:rPr lang="en-US" altLang="zh-CN" sz="36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altLang="zh-CN" sz="36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và</a:t>
            </a:r>
            <a:r>
              <a:rPr lang="en-US" altLang="zh-CN" sz="36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altLang="zh-CN" sz="36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khi</a:t>
            </a:r>
            <a:r>
              <a:rPr lang="en-US" altLang="zh-CN" sz="36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altLang="zh-CN" sz="36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tham</a:t>
            </a:r>
            <a:r>
              <a:rPr lang="en-US" altLang="zh-CN" sz="36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altLang="zh-CN" sz="36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gia</a:t>
            </a:r>
            <a:r>
              <a:rPr lang="en-US" altLang="zh-CN" sz="36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altLang="zh-CN" sz="36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giao</a:t>
            </a:r>
            <a:r>
              <a:rPr lang="en-US" altLang="zh-CN" sz="36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altLang="zh-CN" sz="36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thông</a:t>
            </a:r>
            <a:endParaRPr lang="en-US" altLang="zh-CN" sz="3600" dirty="0">
              <a:solidFill>
                <a:srgbClr val="000000"/>
              </a:solidFill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10109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3374" y="919409"/>
            <a:ext cx="7123826" cy="510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03572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chảy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máu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36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lnSpc>
                <a:spcPct val="83749"/>
              </a:lnSpc>
              <a:buNone/>
            </a:pPr>
            <a:r>
              <a:rPr lang="en-US" altLang="zh-CN" sz="2800" b="1" i="1" spc="55" dirty="0" smtClean="0">
                <a:solidFill>
                  <a:srgbClr val="000000"/>
                </a:solidFill>
                <a:latin typeface="Times New Roman"/>
                <a:ea typeface="Times New Roman"/>
              </a:rPr>
              <a:t>* </a:t>
            </a:r>
            <a:r>
              <a:rPr lang="en-US" altLang="zh-CN" sz="2800" b="1" i="1" spc="55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Trong</a:t>
            </a:r>
            <a:r>
              <a:rPr lang="en-US" altLang="zh-CN" sz="2800" b="1" i="1" spc="3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b="1" i="1" spc="50" dirty="0" err="1">
                <a:solidFill>
                  <a:srgbClr val="000000"/>
                </a:solidFill>
                <a:latin typeface="Times New Roman"/>
                <a:ea typeface="Times New Roman"/>
              </a:rPr>
              <a:t>trường</a:t>
            </a:r>
            <a:r>
              <a:rPr lang="en-US" altLang="zh-CN" sz="2800" b="1" i="1" spc="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b="1" i="1" spc="6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học</a:t>
            </a:r>
            <a:endParaRPr lang="en-US" altLang="zh-CN" sz="2800" b="1" i="1" spc="60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marL="0" indent="0">
              <a:lnSpc>
                <a:spcPct val="83749"/>
              </a:lnSpc>
              <a:buNone/>
            </a:pPr>
            <a:r>
              <a:rPr lang="en-US" altLang="zh-CN" sz="28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- Do </a:t>
            </a:r>
            <a:r>
              <a:rPr lang="en-US" altLang="zh-CN" sz="28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nô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dirty="0" err="1">
                <a:solidFill>
                  <a:srgbClr val="000000"/>
                </a:solidFill>
                <a:latin typeface="Times New Roman"/>
                <a:ea typeface="Times New Roman"/>
              </a:rPr>
              <a:t>đùa</a:t>
            </a:r>
            <a:r>
              <a:rPr lang="en-US" altLang="zh-CN" sz="2800" dirty="0">
                <a:solidFill>
                  <a:srgbClr val="000000"/>
                </a:solidFill>
                <a:latin typeface="Times New Roman"/>
                <a:ea typeface="Times New Roman"/>
              </a:rPr>
              <a:t>,</a:t>
            </a:r>
            <a:r>
              <a:rPr lang="en-US" altLang="zh-CN" sz="28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dirty="0" err="1">
                <a:solidFill>
                  <a:srgbClr val="000000"/>
                </a:solidFill>
                <a:latin typeface="Times New Roman"/>
                <a:ea typeface="Times New Roman"/>
              </a:rPr>
              <a:t>va</a:t>
            </a:r>
            <a:r>
              <a:rPr lang="en-US" altLang="zh-CN" sz="28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dirty="0" err="1">
                <a:solidFill>
                  <a:srgbClr val="000000"/>
                </a:solidFill>
                <a:latin typeface="Times New Roman"/>
                <a:ea typeface="Times New Roman"/>
              </a:rPr>
              <a:t>đập</a:t>
            </a:r>
            <a:r>
              <a:rPr lang="en-US" altLang="zh-CN" sz="28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dirty="0" err="1">
                <a:solidFill>
                  <a:srgbClr val="000000"/>
                </a:solidFill>
                <a:latin typeface="Times New Roman"/>
                <a:ea typeface="Times New Roman"/>
              </a:rPr>
              <a:t>vào</a:t>
            </a:r>
            <a:r>
              <a:rPr lang="en-US" altLang="zh-CN" sz="28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dirty="0" err="1">
                <a:solidFill>
                  <a:srgbClr val="000000"/>
                </a:solidFill>
                <a:latin typeface="Times New Roman"/>
                <a:ea typeface="Times New Roman"/>
              </a:rPr>
              <a:t>bàn</a:t>
            </a:r>
            <a:r>
              <a:rPr lang="en-US" altLang="zh-CN" sz="2800" spc="13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ghế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, </a:t>
            </a:r>
            <a:r>
              <a:rPr lang="en-US" altLang="zh-CN" sz="28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thềm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altLang="zh-CN" sz="28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nhà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, </a:t>
            </a:r>
            <a:r>
              <a:rPr lang="en-US" altLang="zh-CN" sz="28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chảy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dirty="0" err="1">
                <a:solidFill>
                  <a:srgbClr val="000000"/>
                </a:solidFill>
                <a:latin typeface="Times New Roman"/>
                <a:ea typeface="Times New Roman"/>
              </a:rPr>
              <a:t>máu</a:t>
            </a:r>
            <a:r>
              <a:rPr lang="en-US" altLang="zh-CN" sz="28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Times New Roman"/>
                <a:ea typeface="Times New Roman"/>
              </a:rPr>
              <a:t>cam,</a:t>
            </a:r>
            <a:r>
              <a:rPr lang="en-US" altLang="zh-CN" sz="2800" spc="-1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do </a:t>
            </a:r>
            <a:r>
              <a:rPr lang="en-US" altLang="zh-CN" sz="28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bị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altLang="zh-CN" sz="28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các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altLang="zh-CN" sz="28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vật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altLang="zh-CN" sz="28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trong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altLang="zh-CN" sz="28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trường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altLang="zh-CN" sz="28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đổ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altLang="zh-CN" sz="28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vào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(</a:t>
            </a:r>
            <a:r>
              <a:rPr lang="en-US" altLang="zh-CN" sz="28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như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altLang="zh-CN" sz="28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đổ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altLang="zh-CN" sz="28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cây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, </a:t>
            </a:r>
            <a:r>
              <a:rPr lang="en-US" altLang="zh-CN" sz="28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trần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altLang="zh-CN" sz="28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nhà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…)</a:t>
            </a:r>
            <a:endParaRPr lang="en-US" altLang="zh-CN" sz="2800" dirty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marL="0" indent="0">
              <a:buNone/>
            </a:pPr>
            <a:r>
              <a:rPr lang="en-US" altLang="zh-CN" sz="2800" b="1" i="1" spc="60" dirty="0" smtClean="0">
                <a:solidFill>
                  <a:srgbClr val="000000"/>
                </a:solidFill>
                <a:latin typeface="Times New Roman"/>
                <a:ea typeface="Times New Roman"/>
              </a:rPr>
              <a:t>*</a:t>
            </a:r>
            <a:r>
              <a:rPr lang="en-US" altLang="zh-CN" sz="2800" b="1" i="1" spc="6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Ngoài</a:t>
            </a:r>
            <a:r>
              <a:rPr lang="en-US" altLang="zh-CN" sz="2800" b="1" i="1" spc="34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b="1" i="1" spc="60" dirty="0" err="1">
                <a:solidFill>
                  <a:srgbClr val="000000"/>
                </a:solidFill>
                <a:latin typeface="Times New Roman"/>
                <a:ea typeface="Times New Roman"/>
              </a:rPr>
              <a:t>trường</a:t>
            </a:r>
            <a:r>
              <a:rPr lang="en-US" altLang="zh-CN" sz="2800" b="1" i="1" spc="3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b="1" i="1" spc="64" dirty="0" err="1">
                <a:solidFill>
                  <a:srgbClr val="000000"/>
                </a:solidFill>
                <a:latin typeface="Times New Roman"/>
                <a:ea typeface="Times New Roman"/>
              </a:rPr>
              <a:t>học</a:t>
            </a:r>
            <a:endParaRPr lang="en-US" altLang="zh-CN" sz="2800" b="1" i="1" spc="64" dirty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>
              <a:buFontTx/>
              <a:buChar char="-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Do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tai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tai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tai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nhọn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đâm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da,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mềm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xương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gãy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đâm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rách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da,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mềm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rách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đứt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máu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chấn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tổn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tạng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chảy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máu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nặng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Tx/>
              <a:buChar char="-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Do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Chảy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máu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loét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dạ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dày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tá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tràng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nữ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sẩy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thai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u,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thận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vỡ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pPr>
              <a:buFontTx/>
              <a:buChar char="-"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45299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838200"/>
            <a:ext cx="8229600" cy="55168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Nguy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endParaRPr lang="en-US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Chảy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máu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tổn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Chảy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máu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choáng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sốc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tạm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vong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49825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704088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chảy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máu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chảy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máu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Chảy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máu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ngoài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Chảy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máu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6449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4.Dấu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endParaRPr lang="en-US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334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4.1.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Chảy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máu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FontTx/>
              <a:buChar char="-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Rách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da,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mềm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Tx/>
              <a:buChar char="-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Máu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chảy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vết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da;</a:t>
            </a:r>
          </a:p>
          <a:p>
            <a:pPr>
              <a:buFontTx/>
              <a:buChar char="-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chảy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máu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mức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vã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mồ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hôi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lạnh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da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tái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pPr marL="0" indent="0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4.2.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Chảy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máu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FontTx/>
              <a:buChar char="-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Đau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tổn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da;</a:t>
            </a:r>
          </a:p>
          <a:p>
            <a:pPr>
              <a:buFontTx/>
              <a:buChar char="-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Vã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mồ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hôi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lạnh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da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tái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khát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Tx/>
              <a:buChar char="-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Sốc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choáng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máu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máu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rỉ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hốc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mũi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miệng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tai…</a:t>
            </a:r>
          </a:p>
          <a:p>
            <a:pPr>
              <a:buFontTx/>
              <a:buChar char="-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máu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nôn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tiểu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…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7279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627888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endParaRPr lang="en-US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5.1.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Chảy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máu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Vết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chảy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máu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dị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FontTx/>
              <a:buChar char="-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chảy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máu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hỗ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trợ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Đeo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găng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nilon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trực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máu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nạn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Tx/>
              <a:buChar char="-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chóng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ép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vết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Tx/>
              <a:buChar char="-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5: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nạn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choáng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nạn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kê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choáng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máu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chảy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vết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3186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762000"/>
            <a:ext cx="8229600" cy="5638800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6: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Băng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ép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trực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vết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vải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Tx/>
              <a:buChar char="-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7: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máu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băng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2 chi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bấm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ngón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Tx/>
              <a:buChar char="-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8: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máu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chảy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thấm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băng</a:t>
            </a:r>
            <a:r>
              <a:rPr lang="en-US" altLang="zh-CN" sz="2800" spc="189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dirty="0" err="1">
                <a:solidFill>
                  <a:srgbClr val="000000"/>
                </a:solidFill>
                <a:latin typeface="Times New Roman"/>
                <a:ea typeface="Times New Roman"/>
              </a:rPr>
              <a:t>thì</a:t>
            </a:r>
            <a:r>
              <a:rPr lang="en-US" altLang="zh-CN" sz="2800" spc="19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dirty="0" err="1">
                <a:solidFill>
                  <a:srgbClr val="000000"/>
                </a:solidFill>
                <a:latin typeface="Times New Roman"/>
                <a:ea typeface="Times New Roman"/>
              </a:rPr>
              <a:t>không</a:t>
            </a:r>
            <a:r>
              <a:rPr lang="en-US" altLang="zh-CN" sz="2800" spc="19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dirty="0" err="1">
                <a:solidFill>
                  <a:srgbClr val="000000"/>
                </a:solidFill>
                <a:latin typeface="Times New Roman"/>
                <a:ea typeface="Times New Roman"/>
              </a:rPr>
              <a:t>tháo</a:t>
            </a:r>
            <a:r>
              <a:rPr lang="en-US" altLang="zh-CN" sz="2800" spc="18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dirty="0" err="1">
                <a:solidFill>
                  <a:srgbClr val="000000"/>
                </a:solidFill>
                <a:latin typeface="Times New Roman"/>
                <a:ea typeface="Times New Roman"/>
              </a:rPr>
              <a:t>băng</a:t>
            </a:r>
            <a:r>
              <a:rPr lang="en-US" altLang="zh-CN" sz="2800" spc="19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dirty="0" err="1">
                <a:solidFill>
                  <a:srgbClr val="000000"/>
                </a:solidFill>
                <a:latin typeface="Times New Roman"/>
                <a:ea typeface="Times New Roman"/>
              </a:rPr>
              <a:t>cũ</a:t>
            </a:r>
            <a:r>
              <a:rPr lang="en-US" altLang="zh-CN" sz="2800" spc="19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dirty="0" err="1">
                <a:solidFill>
                  <a:srgbClr val="000000"/>
                </a:solidFill>
                <a:latin typeface="Times New Roman"/>
                <a:ea typeface="Times New Roman"/>
              </a:rPr>
              <a:t>mà</a:t>
            </a:r>
            <a:r>
              <a:rPr lang="en-US" altLang="zh-CN" sz="28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dirty="0" err="1">
                <a:solidFill>
                  <a:srgbClr val="000000"/>
                </a:solidFill>
                <a:latin typeface="Times New Roman"/>
                <a:ea typeface="Times New Roman"/>
              </a:rPr>
              <a:t>băng</a:t>
            </a:r>
            <a:r>
              <a:rPr lang="en-US" altLang="zh-CN" sz="28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dirty="0" err="1">
                <a:solidFill>
                  <a:srgbClr val="000000"/>
                </a:solidFill>
                <a:latin typeface="Times New Roman"/>
                <a:ea typeface="Times New Roman"/>
              </a:rPr>
              <a:t>chồng</a:t>
            </a:r>
            <a:r>
              <a:rPr lang="en-US" altLang="zh-CN" sz="28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dirty="0" err="1">
                <a:solidFill>
                  <a:srgbClr val="000000"/>
                </a:solidFill>
                <a:latin typeface="Times New Roman"/>
                <a:ea typeface="Times New Roman"/>
              </a:rPr>
              <a:t>lên</a:t>
            </a:r>
            <a:r>
              <a:rPr lang="en-US" altLang="zh-CN" sz="28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dirty="0" err="1">
                <a:solidFill>
                  <a:srgbClr val="000000"/>
                </a:solidFill>
                <a:latin typeface="Times New Roman"/>
                <a:ea typeface="Times New Roman"/>
              </a:rPr>
              <a:t>bằng</a:t>
            </a:r>
            <a:r>
              <a:rPr lang="en-US" altLang="zh-CN" sz="28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dirty="0" err="1">
                <a:solidFill>
                  <a:srgbClr val="000000"/>
                </a:solidFill>
                <a:latin typeface="Times New Roman"/>
                <a:ea typeface="Times New Roman"/>
              </a:rPr>
              <a:t>băng</a:t>
            </a:r>
            <a:r>
              <a:rPr lang="en-US" altLang="zh-CN" sz="2800" spc="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dirty="0" err="1">
                <a:solidFill>
                  <a:srgbClr val="000000"/>
                </a:solidFill>
                <a:latin typeface="Times New Roman"/>
                <a:ea typeface="Times New Roman"/>
              </a:rPr>
              <a:t>khác</a:t>
            </a:r>
            <a:r>
              <a:rPr lang="en-US" altLang="zh-CN" sz="2800" dirty="0">
                <a:solidFill>
                  <a:srgbClr val="000000"/>
                </a:solidFill>
                <a:latin typeface="Times New Roman"/>
                <a:ea typeface="Times New Roman"/>
              </a:rPr>
              <a:t>.</a:t>
            </a:r>
          </a:p>
          <a:p>
            <a:pPr>
              <a:buFontTx/>
              <a:buChar char="-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9: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kê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ủ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ấm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choáng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máu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chảy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vết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Tx/>
              <a:buChar char="-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10: </a:t>
            </a:r>
            <a:r>
              <a:rPr lang="en-US" altLang="zh-CN" sz="2800" dirty="0" err="1">
                <a:solidFill>
                  <a:srgbClr val="000000"/>
                </a:solidFill>
                <a:latin typeface="Times New Roman"/>
                <a:ea typeface="Times New Roman"/>
              </a:rPr>
              <a:t>Chuyển</a:t>
            </a:r>
            <a:r>
              <a:rPr lang="en-US" altLang="zh-CN" sz="2800" spc="6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nạn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altLang="zh-CN" sz="28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nhân</a:t>
            </a:r>
            <a:r>
              <a:rPr lang="en-US" altLang="zh-CN" sz="2800" spc="64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dirty="0" err="1">
                <a:solidFill>
                  <a:srgbClr val="000000"/>
                </a:solidFill>
                <a:latin typeface="Times New Roman"/>
                <a:ea typeface="Times New Roman"/>
              </a:rPr>
              <a:t>đến</a:t>
            </a:r>
            <a:r>
              <a:rPr lang="en-US" altLang="zh-CN" sz="2800" spc="6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dirty="0" err="1">
                <a:solidFill>
                  <a:srgbClr val="000000"/>
                </a:solidFill>
                <a:latin typeface="Times New Roman"/>
                <a:ea typeface="Times New Roman"/>
              </a:rPr>
              <a:t>cơ</a:t>
            </a:r>
            <a:r>
              <a:rPr lang="en-US" altLang="zh-CN" sz="2800" spc="6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dirty="0" err="1">
                <a:solidFill>
                  <a:srgbClr val="000000"/>
                </a:solidFill>
                <a:latin typeface="Times New Roman"/>
                <a:ea typeface="Times New Roman"/>
              </a:rPr>
              <a:t>sở</a:t>
            </a:r>
            <a:r>
              <a:rPr lang="en-US" altLang="zh-CN" sz="2800" spc="6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Times New Roman"/>
                <a:ea typeface="Times New Roman"/>
              </a:rPr>
              <a:t>y</a:t>
            </a:r>
            <a:r>
              <a:rPr lang="en-US" altLang="zh-CN" sz="2800" spc="6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dirty="0" err="1">
                <a:solidFill>
                  <a:srgbClr val="000000"/>
                </a:solidFill>
                <a:latin typeface="Times New Roman"/>
                <a:ea typeface="Times New Roman"/>
              </a:rPr>
              <a:t>tế</a:t>
            </a:r>
            <a:endParaRPr lang="en-US" altLang="zh-CN" sz="2800" dirty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marL="0" indent="0"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22496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486400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altLang="zh-CN" sz="2800" dirty="0" smtClean="0">
                <a:solidFill>
                  <a:srgbClr val="000000"/>
                </a:solidFill>
                <a:ea typeface="Times New Roman"/>
              </a:rPr>
              <a:t>* </a:t>
            </a:r>
            <a:r>
              <a:rPr lang="en-US" altLang="zh-CN" sz="2800" dirty="0" err="1" smtClean="0">
                <a:solidFill>
                  <a:srgbClr val="000000"/>
                </a:solidFill>
                <a:ea typeface="Times New Roman"/>
              </a:rPr>
              <a:t>Vết</a:t>
            </a:r>
            <a:r>
              <a:rPr lang="en-US" altLang="zh-CN" sz="2800" dirty="0" smtClean="0">
                <a:solidFill>
                  <a:srgbClr val="000000"/>
                </a:solidFill>
                <a:ea typeface="Times New Roman"/>
              </a:rPr>
              <a:t> </a:t>
            </a:r>
            <a:r>
              <a:rPr lang="en-US" altLang="zh-CN" sz="2800" dirty="0" err="1" smtClean="0">
                <a:solidFill>
                  <a:srgbClr val="000000"/>
                </a:solidFill>
                <a:ea typeface="Times New Roman"/>
              </a:rPr>
              <a:t>thương</a:t>
            </a:r>
            <a:r>
              <a:rPr lang="en-US" altLang="zh-CN" sz="2800" dirty="0" smtClean="0">
                <a:solidFill>
                  <a:srgbClr val="000000"/>
                </a:solidFill>
                <a:ea typeface="Times New Roman"/>
              </a:rPr>
              <a:t> </a:t>
            </a:r>
            <a:r>
              <a:rPr lang="en-US" altLang="zh-CN" sz="2800" dirty="0" err="1" smtClean="0">
                <a:solidFill>
                  <a:srgbClr val="000000"/>
                </a:solidFill>
                <a:ea typeface="Times New Roman"/>
              </a:rPr>
              <a:t>chảy</a:t>
            </a:r>
            <a:r>
              <a:rPr lang="en-US" altLang="zh-CN" sz="2800" dirty="0" smtClean="0">
                <a:solidFill>
                  <a:srgbClr val="000000"/>
                </a:solidFill>
                <a:ea typeface="Times New Roman"/>
              </a:rPr>
              <a:t> </a:t>
            </a:r>
            <a:r>
              <a:rPr lang="en-US" altLang="zh-CN" sz="2800" dirty="0" err="1" smtClean="0">
                <a:solidFill>
                  <a:srgbClr val="000000"/>
                </a:solidFill>
                <a:ea typeface="Times New Roman"/>
              </a:rPr>
              <a:t>máu</a:t>
            </a:r>
            <a:r>
              <a:rPr lang="en-US" altLang="zh-CN" sz="2800" dirty="0" smtClean="0">
                <a:solidFill>
                  <a:srgbClr val="000000"/>
                </a:solidFill>
                <a:ea typeface="Times New Roman"/>
              </a:rPr>
              <a:t> </a:t>
            </a:r>
            <a:r>
              <a:rPr lang="en-US" altLang="zh-CN" sz="2800" dirty="0" err="1" smtClean="0">
                <a:solidFill>
                  <a:srgbClr val="000000"/>
                </a:solidFill>
                <a:ea typeface="Times New Roman"/>
              </a:rPr>
              <a:t>nhiều</a:t>
            </a:r>
            <a:r>
              <a:rPr lang="en-US" altLang="zh-CN" sz="2800" dirty="0" smtClean="0">
                <a:solidFill>
                  <a:srgbClr val="000000"/>
                </a:solidFill>
                <a:ea typeface="Times New Roman"/>
              </a:rPr>
              <a:t> </a:t>
            </a:r>
            <a:r>
              <a:rPr lang="en-US" altLang="zh-CN" sz="2800" dirty="0" err="1" smtClean="0">
                <a:solidFill>
                  <a:srgbClr val="000000"/>
                </a:solidFill>
                <a:ea typeface="Times New Roman"/>
              </a:rPr>
              <a:t>có</a:t>
            </a:r>
            <a:r>
              <a:rPr lang="en-US" altLang="zh-CN" sz="2800" dirty="0" smtClean="0">
                <a:solidFill>
                  <a:srgbClr val="000000"/>
                </a:solidFill>
                <a:ea typeface="Times New Roman"/>
              </a:rPr>
              <a:t> </a:t>
            </a:r>
            <a:r>
              <a:rPr lang="en-US" altLang="zh-CN" sz="2800" dirty="0" err="1" smtClean="0">
                <a:solidFill>
                  <a:srgbClr val="000000"/>
                </a:solidFill>
                <a:ea typeface="Times New Roman"/>
              </a:rPr>
              <a:t>dị</a:t>
            </a:r>
            <a:r>
              <a:rPr lang="en-US" altLang="zh-CN" sz="2800" dirty="0" smtClean="0">
                <a:solidFill>
                  <a:srgbClr val="000000"/>
                </a:solidFill>
                <a:ea typeface="Times New Roman"/>
              </a:rPr>
              <a:t> </a:t>
            </a:r>
            <a:r>
              <a:rPr lang="en-US" altLang="zh-CN" sz="2800" dirty="0" err="1" smtClean="0">
                <a:solidFill>
                  <a:srgbClr val="000000"/>
                </a:solidFill>
                <a:ea typeface="Times New Roman"/>
              </a:rPr>
              <a:t>vật</a:t>
            </a:r>
            <a:r>
              <a:rPr lang="en-US" altLang="zh-CN" sz="2800" dirty="0" smtClean="0">
                <a:solidFill>
                  <a:srgbClr val="000000"/>
                </a:solidFill>
                <a:ea typeface="Times New Roman"/>
              </a:rPr>
              <a:t>:</a:t>
            </a:r>
          </a:p>
          <a:p>
            <a:pPr>
              <a:lnSpc>
                <a:spcPct val="100000"/>
              </a:lnSpc>
              <a:buFontTx/>
              <a:buChar char="-"/>
            </a:pPr>
            <a:r>
              <a:rPr lang="en-US" altLang="zh-CN" sz="2800" dirty="0" err="1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Bước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1: </a:t>
            </a:r>
            <a:r>
              <a:rPr lang="en-US" altLang="zh-CN" sz="2800" dirty="0" err="1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Đánh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giá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tình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trạng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chảy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máu</a:t>
            </a:r>
            <a:endParaRPr lang="en-US" altLang="zh-CN" sz="2800" dirty="0" smtClean="0">
              <a:solidFill>
                <a:srgbClr val="00000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>
              <a:lnSpc>
                <a:spcPct val="100000"/>
              </a:lnSpc>
              <a:buFontTx/>
              <a:buChar char="-"/>
            </a:pPr>
            <a:r>
              <a:rPr lang="en-US" altLang="zh-CN" sz="2800" dirty="0" err="1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Bước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2; </a:t>
            </a:r>
            <a:r>
              <a:rPr lang="en-US" altLang="zh-CN" sz="2800" dirty="0" err="1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gọi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hỗ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trợ</a:t>
            </a:r>
            <a:endParaRPr lang="en-US" altLang="zh-CN" sz="2800" dirty="0" smtClean="0">
              <a:solidFill>
                <a:srgbClr val="00000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>
              <a:lnSpc>
                <a:spcPct val="100000"/>
              </a:lnSpc>
              <a:buFontTx/>
              <a:buChar char="-"/>
            </a:pPr>
            <a:r>
              <a:rPr lang="en-US" altLang="zh-CN" sz="2800" dirty="0" err="1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Bước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3: </a:t>
            </a:r>
            <a:r>
              <a:rPr lang="vi-VN" altLang="zh-CN" sz="2800" dirty="0">
                <a:solidFill>
                  <a:srgbClr val="000000"/>
                </a:solidFill>
                <a:ea typeface="Times New Roman"/>
              </a:rPr>
              <a:t>Bảo</a:t>
            </a:r>
            <a:r>
              <a:rPr lang="vi-VN" altLang="zh-CN" sz="2800" dirty="0">
                <a:solidFill>
                  <a:srgbClr val="000000"/>
                </a:solidFill>
                <a:cs typeface="Times New Roman"/>
              </a:rPr>
              <a:t> </a:t>
            </a:r>
            <a:r>
              <a:rPr lang="vi-VN" altLang="zh-CN" sz="2800" dirty="0">
                <a:solidFill>
                  <a:srgbClr val="000000"/>
                </a:solidFill>
                <a:ea typeface="Times New Roman"/>
              </a:rPr>
              <a:t>vệ</a:t>
            </a:r>
            <a:r>
              <a:rPr lang="vi-VN" altLang="zh-CN" sz="2800" dirty="0">
                <a:solidFill>
                  <a:srgbClr val="000000"/>
                </a:solidFill>
                <a:cs typeface="Times New Roman"/>
              </a:rPr>
              <a:t> </a:t>
            </a:r>
            <a:r>
              <a:rPr lang="vi-VN" altLang="zh-CN" sz="2800" dirty="0">
                <a:solidFill>
                  <a:srgbClr val="000000"/>
                </a:solidFill>
                <a:ea typeface="Times New Roman"/>
              </a:rPr>
              <a:t>bàn</a:t>
            </a:r>
            <a:r>
              <a:rPr lang="vi-VN" altLang="zh-CN" sz="2800" dirty="0">
                <a:solidFill>
                  <a:srgbClr val="000000"/>
                </a:solidFill>
                <a:cs typeface="Times New Roman"/>
              </a:rPr>
              <a:t> </a:t>
            </a:r>
            <a:r>
              <a:rPr lang="vi-VN" altLang="zh-CN" sz="2800" dirty="0">
                <a:solidFill>
                  <a:srgbClr val="000000"/>
                </a:solidFill>
                <a:ea typeface="Times New Roman"/>
              </a:rPr>
              <a:t>tay</a:t>
            </a:r>
            <a:r>
              <a:rPr lang="vi-VN" altLang="zh-CN" sz="2800" dirty="0">
                <a:solidFill>
                  <a:srgbClr val="000000"/>
                </a:solidFill>
                <a:cs typeface="Times New Roman"/>
              </a:rPr>
              <a:t> </a:t>
            </a:r>
            <a:r>
              <a:rPr lang="vi-VN" altLang="zh-CN" sz="2800" dirty="0">
                <a:solidFill>
                  <a:srgbClr val="000000"/>
                </a:solidFill>
                <a:ea typeface="Times New Roman"/>
              </a:rPr>
              <a:t>bằng</a:t>
            </a:r>
            <a:r>
              <a:rPr lang="vi-VN" altLang="zh-CN" sz="2800" spc="-25" dirty="0">
                <a:solidFill>
                  <a:srgbClr val="000000"/>
                </a:solidFill>
                <a:cs typeface="Times New Roman"/>
              </a:rPr>
              <a:t> </a:t>
            </a:r>
            <a:r>
              <a:rPr lang="vi-VN" altLang="zh-CN" sz="2800" dirty="0">
                <a:solidFill>
                  <a:srgbClr val="000000"/>
                </a:solidFill>
                <a:ea typeface="Times New Roman"/>
              </a:rPr>
              <a:t>găng</a:t>
            </a:r>
            <a:r>
              <a:rPr lang="en-US" altLang="zh-CN" sz="2800" dirty="0">
                <a:solidFill>
                  <a:srgbClr val="000000"/>
                </a:solidFill>
                <a:ea typeface="Times New Roman"/>
              </a:rPr>
              <a:t> </a:t>
            </a:r>
            <a:r>
              <a:rPr lang="vi-VN" altLang="zh-CN" sz="2800" dirty="0">
                <a:solidFill>
                  <a:srgbClr val="000000"/>
                </a:solidFill>
                <a:ea typeface="Times New Roman"/>
              </a:rPr>
              <a:t>tay</a:t>
            </a:r>
            <a:r>
              <a:rPr lang="vi-VN" altLang="zh-CN" sz="2800" dirty="0">
                <a:solidFill>
                  <a:srgbClr val="000000"/>
                </a:solidFill>
                <a:cs typeface="Times New Roman"/>
              </a:rPr>
              <a:t> </a:t>
            </a:r>
            <a:r>
              <a:rPr lang="en-US" altLang="zh-CN" sz="2800" dirty="0" err="1" smtClean="0">
                <a:solidFill>
                  <a:srgbClr val="000000"/>
                </a:solidFill>
                <a:cs typeface="Times New Roman"/>
              </a:rPr>
              <a:t>cao</a:t>
            </a:r>
            <a:r>
              <a:rPr lang="en-US" altLang="zh-CN" sz="2800" dirty="0" smtClean="0">
                <a:solidFill>
                  <a:srgbClr val="000000"/>
                </a:solidFill>
                <a:cs typeface="Times New Roman"/>
              </a:rPr>
              <a:t> </a:t>
            </a:r>
            <a:r>
              <a:rPr lang="en-US" altLang="zh-CN" sz="2800" dirty="0" err="1" smtClean="0">
                <a:solidFill>
                  <a:srgbClr val="000000"/>
                </a:solidFill>
                <a:cs typeface="Times New Roman"/>
              </a:rPr>
              <a:t>su</a:t>
            </a:r>
            <a:r>
              <a:rPr lang="en-US" altLang="zh-CN" sz="2800" dirty="0" smtClean="0">
                <a:solidFill>
                  <a:srgbClr val="000000"/>
                </a:solidFill>
                <a:cs typeface="Times New Roman"/>
              </a:rPr>
              <a:t>, </a:t>
            </a:r>
            <a:r>
              <a:rPr lang="en-US" altLang="zh-CN" sz="2800" dirty="0" err="1" smtClean="0">
                <a:solidFill>
                  <a:srgbClr val="000000"/>
                </a:solidFill>
                <a:cs typeface="Times New Roman"/>
              </a:rPr>
              <a:t>nilon</a:t>
            </a:r>
            <a:r>
              <a:rPr lang="en-US" altLang="zh-CN" sz="2800" dirty="0" smtClean="0">
                <a:solidFill>
                  <a:srgbClr val="000000"/>
                </a:solidFill>
                <a:cs typeface="Times New Roman"/>
              </a:rPr>
              <a:t> </a:t>
            </a:r>
            <a:r>
              <a:rPr lang="vi-VN" altLang="zh-CN" sz="2800" dirty="0" smtClean="0">
                <a:solidFill>
                  <a:srgbClr val="000000"/>
                </a:solidFill>
                <a:ea typeface="Times New Roman"/>
              </a:rPr>
              <a:t>hoặc</a:t>
            </a:r>
            <a:r>
              <a:rPr lang="vi-VN" altLang="zh-CN" sz="2800" dirty="0" smtClean="0">
                <a:solidFill>
                  <a:srgbClr val="000000"/>
                </a:solidFill>
                <a:cs typeface="Times New Roman"/>
              </a:rPr>
              <a:t> </a:t>
            </a:r>
            <a:r>
              <a:rPr lang="en-US" altLang="zh-CN" sz="2800" dirty="0" err="1" smtClean="0">
                <a:solidFill>
                  <a:srgbClr val="000000"/>
                </a:solidFill>
                <a:ea typeface="Times New Roman"/>
              </a:rPr>
              <a:t>vật</a:t>
            </a:r>
            <a:r>
              <a:rPr lang="en-US" altLang="zh-CN" sz="2800" dirty="0" smtClean="0">
                <a:solidFill>
                  <a:srgbClr val="000000"/>
                </a:solidFill>
                <a:ea typeface="Times New Roman"/>
              </a:rPr>
              <a:t> </a:t>
            </a:r>
            <a:r>
              <a:rPr lang="en-US" altLang="zh-CN" sz="2800" dirty="0" err="1" smtClean="0">
                <a:solidFill>
                  <a:srgbClr val="000000"/>
                </a:solidFill>
                <a:ea typeface="Times New Roman"/>
              </a:rPr>
              <a:t>dụng</a:t>
            </a:r>
            <a:r>
              <a:rPr lang="en-US" altLang="zh-CN" sz="2800" dirty="0" smtClean="0">
                <a:solidFill>
                  <a:srgbClr val="000000"/>
                </a:solidFill>
                <a:ea typeface="Times New Roman"/>
              </a:rPr>
              <a:t> </a:t>
            </a:r>
            <a:r>
              <a:rPr lang="en-US" altLang="zh-CN" sz="2800" dirty="0" err="1" smtClean="0">
                <a:solidFill>
                  <a:srgbClr val="000000"/>
                </a:solidFill>
                <a:ea typeface="Times New Roman"/>
              </a:rPr>
              <a:t>thay</a:t>
            </a:r>
            <a:r>
              <a:rPr lang="en-US" altLang="zh-CN" sz="2800" dirty="0" smtClean="0">
                <a:solidFill>
                  <a:srgbClr val="000000"/>
                </a:solidFill>
                <a:ea typeface="Times New Roman"/>
              </a:rPr>
              <a:t> </a:t>
            </a:r>
            <a:r>
              <a:rPr lang="en-US" altLang="zh-CN" sz="2800" dirty="0" err="1" smtClean="0">
                <a:solidFill>
                  <a:srgbClr val="000000"/>
                </a:solidFill>
                <a:ea typeface="Times New Roman"/>
              </a:rPr>
              <a:t>thế</a:t>
            </a:r>
            <a:r>
              <a:rPr lang="en-US" altLang="zh-CN" sz="2800" dirty="0" smtClean="0">
                <a:solidFill>
                  <a:srgbClr val="000000"/>
                </a:solidFill>
                <a:ea typeface="Times New Roman"/>
              </a:rPr>
              <a:t> </a:t>
            </a:r>
            <a:r>
              <a:rPr lang="en-US" altLang="zh-CN" sz="2800" dirty="0" err="1" smtClean="0">
                <a:solidFill>
                  <a:srgbClr val="000000"/>
                </a:solidFill>
                <a:ea typeface="Times New Roman"/>
              </a:rPr>
              <a:t>ddeeer</a:t>
            </a:r>
            <a:r>
              <a:rPr lang="en-US" altLang="zh-CN" sz="2800" dirty="0" smtClean="0">
                <a:solidFill>
                  <a:srgbClr val="000000"/>
                </a:solidFill>
                <a:ea typeface="Times New Roman"/>
              </a:rPr>
              <a:t> </a:t>
            </a:r>
            <a:r>
              <a:rPr lang="en-US" altLang="zh-CN" sz="2800" dirty="0" err="1" smtClean="0">
                <a:solidFill>
                  <a:srgbClr val="000000"/>
                </a:solidFill>
                <a:ea typeface="Times New Roman"/>
              </a:rPr>
              <a:t>tránh</a:t>
            </a:r>
            <a:r>
              <a:rPr lang="en-US" altLang="zh-CN" sz="2800" dirty="0" smtClean="0">
                <a:solidFill>
                  <a:srgbClr val="000000"/>
                </a:solidFill>
                <a:ea typeface="Times New Roman"/>
              </a:rPr>
              <a:t> </a:t>
            </a:r>
            <a:r>
              <a:rPr lang="en-US" altLang="zh-CN" sz="2800" dirty="0" err="1" smtClean="0">
                <a:solidFill>
                  <a:srgbClr val="000000"/>
                </a:solidFill>
                <a:ea typeface="Times New Roman"/>
              </a:rPr>
              <a:t>tiếp</a:t>
            </a:r>
            <a:r>
              <a:rPr lang="en-US" altLang="zh-CN" sz="2800" dirty="0" smtClean="0">
                <a:solidFill>
                  <a:srgbClr val="000000"/>
                </a:solidFill>
                <a:ea typeface="Times New Roman"/>
              </a:rPr>
              <a:t> </a:t>
            </a:r>
            <a:r>
              <a:rPr lang="en-US" altLang="zh-CN" sz="2800" dirty="0" err="1" smtClean="0">
                <a:solidFill>
                  <a:srgbClr val="000000"/>
                </a:solidFill>
                <a:ea typeface="Times New Roman"/>
              </a:rPr>
              <a:t>xúc</a:t>
            </a:r>
            <a:r>
              <a:rPr lang="en-US" altLang="zh-CN" sz="2800" dirty="0" smtClean="0">
                <a:solidFill>
                  <a:srgbClr val="000000"/>
                </a:solidFill>
                <a:ea typeface="Times New Roman"/>
              </a:rPr>
              <a:t> </a:t>
            </a:r>
            <a:r>
              <a:rPr lang="en-US" altLang="zh-CN" sz="2800" dirty="0" err="1" smtClean="0">
                <a:solidFill>
                  <a:srgbClr val="000000"/>
                </a:solidFill>
                <a:ea typeface="Times New Roman"/>
              </a:rPr>
              <a:t>trực</a:t>
            </a:r>
            <a:r>
              <a:rPr lang="en-US" altLang="zh-CN" sz="2800" dirty="0" smtClean="0">
                <a:solidFill>
                  <a:srgbClr val="000000"/>
                </a:solidFill>
                <a:ea typeface="Times New Roman"/>
              </a:rPr>
              <a:t> </a:t>
            </a:r>
            <a:r>
              <a:rPr lang="en-US" altLang="zh-CN" sz="2800" dirty="0" err="1" smtClean="0">
                <a:solidFill>
                  <a:srgbClr val="000000"/>
                </a:solidFill>
                <a:ea typeface="Times New Roman"/>
              </a:rPr>
              <a:t>tiếp</a:t>
            </a:r>
            <a:r>
              <a:rPr lang="en-US" altLang="zh-CN" sz="2800" dirty="0" smtClean="0">
                <a:solidFill>
                  <a:srgbClr val="000000"/>
                </a:solidFill>
                <a:ea typeface="Times New Roman"/>
              </a:rPr>
              <a:t> </a:t>
            </a:r>
            <a:r>
              <a:rPr lang="en-US" altLang="zh-CN" sz="2800" dirty="0" err="1" smtClean="0">
                <a:solidFill>
                  <a:srgbClr val="000000"/>
                </a:solidFill>
                <a:ea typeface="Times New Roman"/>
              </a:rPr>
              <a:t>với</a:t>
            </a:r>
            <a:r>
              <a:rPr lang="en-US" altLang="zh-CN" sz="2800" dirty="0" smtClean="0">
                <a:solidFill>
                  <a:srgbClr val="000000"/>
                </a:solidFill>
                <a:ea typeface="Times New Roman"/>
              </a:rPr>
              <a:t> </a:t>
            </a:r>
            <a:r>
              <a:rPr lang="en-US" altLang="zh-CN" sz="2800" dirty="0" err="1" smtClean="0">
                <a:solidFill>
                  <a:srgbClr val="000000"/>
                </a:solidFill>
                <a:ea typeface="Times New Roman"/>
              </a:rPr>
              <a:t>máu</a:t>
            </a:r>
            <a:r>
              <a:rPr lang="en-US" altLang="zh-CN" sz="2800" dirty="0" smtClean="0">
                <a:solidFill>
                  <a:srgbClr val="000000"/>
                </a:solidFill>
                <a:ea typeface="Times New Roman"/>
              </a:rPr>
              <a:t> </a:t>
            </a:r>
            <a:r>
              <a:rPr lang="en-US" altLang="zh-CN" sz="2800" dirty="0" err="1" smtClean="0">
                <a:solidFill>
                  <a:srgbClr val="000000"/>
                </a:solidFill>
                <a:ea typeface="Times New Roman"/>
              </a:rPr>
              <a:t>của</a:t>
            </a:r>
            <a:r>
              <a:rPr lang="en-US" altLang="zh-CN" sz="2800" dirty="0" smtClean="0">
                <a:solidFill>
                  <a:srgbClr val="000000"/>
                </a:solidFill>
                <a:ea typeface="Times New Roman"/>
              </a:rPr>
              <a:t> </a:t>
            </a:r>
            <a:r>
              <a:rPr lang="en-US" altLang="zh-CN" sz="2800" dirty="0" err="1" smtClean="0">
                <a:solidFill>
                  <a:srgbClr val="000000"/>
                </a:solidFill>
                <a:ea typeface="Times New Roman"/>
              </a:rPr>
              <a:t>nạn</a:t>
            </a:r>
            <a:r>
              <a:rPr lang="en-US" altLang="zh-CN" sz="2800" dirty="0" smtClean="0">
                <a:solidFill>
                  <a:srgbClr val="000000"/>
                </a:solidFill>
                <a:ea typeface="Times New Roman"/>
              </a:rPr>
              <a:t> </a:t>
            </a:r>
            <a:r>
              <a:rPr lang="en-US" altLang="zh-CN" sz="2800" dirty="0" err="1" smtClean="0">
                <a:solidFill>
                  <a:srgbClr val="000000"/>
                </a:solidFill>
                <a:ea typeface="Times New Roman"/>
              </a:rPr>
              <a:t>nhân</a:t>
            </a:r>
            <a:r>
              <a:rPr lang="en-US" altLang="zh-CN" sz="2800" dirty="0" smtClean="0">
                <a:solidFill>
                  <a:srgbClr val="000000"/>
                </a:solidFill>
                <a:ea typeface="Times New Roman"/>
              </a:rPr>
              <a:t>.</a:t>
            </a:r>
          </a:p>
          <a:p>
            <a:pPr>
              <a:buFontTx/>
              <a:buChar char="-"/>
            </a:pPr>
            <a:r>
              <a:rPr lang="en-US" altLang="zh-CN" sz="2800" dirty="0" err="1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Bước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4: </a:t>
            </a:r>
            <a:r>
              <a:rPr lang="vi-VN" altLang="zh-CN" sz="2800" dirty="0">
                <a:solidFill>
                  <a:srgbClr val="000000"/>
                </a:solidFill>
                <a:ea typeface="Times New Roman"/>
              </a:rPr>
              <a:t>Không</a:t>
            </a:r>
            <a:r>
              <a:rPr lang="vi-VN" altLang="zh-CN" sz="2800" dirty="0">
                <a:solidFill>
                  <a:srgbClr val="000000"/>
                </a:solidFill>
                <a:cs typeface="Times New Roman"/>
              </a:rPr>
              <a:t> </a:t>
            </a:r>
            <a:r>
              <a:rPr lang="vi-VN" altLang="zh-CN" sz="2800" dirty="0">
                <a:solidFill>
                  <a:srgbClr val="000000"/>
                </a:solidFill>
                <a:ea typeface="Times New Roman"/>
              </a:rPr>
              <a:t>rút</a:t>
            </a:r>
            <a:r>
              <a:rPr lang="vi-VN" altLang="zh-CN" sz="2800" dirty="0">
                <a:solidFill>
                  <a:srgbClr val="000000"/>
                </a:solidFill>
                <a:cs typeface="Times New Roman"/>
              </a:rPr>
              <a:t> </a:t>
            </a:r>
            <a:r>
              <a:rPr lang="vi-VN" altLang="zh-CN" sz="2800" dirty="0">
                <a:solidFill>
                  <a:srgbClr val="000000"/>
                </a:solidFill>
                <a:ea typeface="Times New Roman"/>
              </a:rPr>
              <a:t>dị</a:t>
            </a:r>
            <a:r>
              <a:rPr lang="vi-VN" altLang="zh-CN" sz="2800" spc="-25" dirty="0">
                <a:solidFill>
                  <a:srgbClr val="000000"/>
                </a:solidFill>
                <a:cs typeface="Times New Roman"/>
              </a:rPr>
              <a:t> </a:t>
            </a:r>
            <a:r>
              <a:rPr lang="vi-VN" altLang="zh-CN" sz="2800" dirty="0" smtClean="0">
                <a:solidFill>
                  <a:srgbClr val="000000"/>
                </a:solidFill>
                <a:ea typeface="Times New Roman"/>
              </a:rPr>
              <a:t>vật</a:t>
            </a:r>
            <a:r>
              <a:rPr lang="en-US" altLang="zh-CN" sz="2800" dirty="0" smtClean="0">
                <a:solidFill>
                  <a:srgbClr val="000000"/>
                </a:solidFill>
                <a:ea typeface="Times New Roman"/>
              </a:rPr>
              <a:t>. </a:t>
            </a:r>
            <a:r>
              <a:rPr lang="vi-VN" altLang="zh-CN" sz="2800" dirty="0">
                <a:solidFill>
                  <a:srgbClr val="000000"/>
                </a:solidFill>
                <a:ea typeface="Times New Roman"/>
              </a:rPr>
              <a:t>Ép</a:t>
            </a:r>
            <a:r>
              <a:rPr lang="vi-VN" altLang="zh-CN" sz="2800" dirty="0">
                <a:solidFill>
                  <a:srgbClr val="000000"/>
                </a:solidFill>
                <a:cs typeface="Times New Roman"/>
              </a:rPr>
              <a:t> </a:t>
            </a:r>
            <a:r>
              <a:rPr lang="vi-VN" altLang="zh-CN" sz="2800" dirty="0">
                <a:solidFill>
                  <a:srgbClr val="000000"/>
                </a:solidFill>
                <a:ea typeface="Times New Roman"/>
              </a:rPr>
              <a:t>chặt</a:t>
            </a:r>
            <a:r>
              <a:rPr lang="vi-VN" altLang="zh-CN" sz="2800" dirty="0">
                <a:solidFill>
                  <a:srgbClr val="000000"/>
                </a:solidFill>
                <a:cs typeface="Times New Roman"/>
              </a:rPr>
              <a:t> </a:t>
            </a:r>
            <a:r>
              <a:rPr lang="vi-VN" altLang="zh-CN" sz="2800" dirty="0">
                <a:solidFill>
                  <a:srgbClr val="000000"/>
                </a:solidFill>
                <a:ea typeface="Times New Roman"/>
              </a:rPr>
              <a:t>mép</a:t>
            </a:r>
            <a:r>
              <a:rPr lang="vi-VN" altLang="zh-CN" sz="2800" dirty="0">
                <a:solidFill>
                  <a:srgbClr val="000000"/>
                </a:solidFill>
                <a:cs typeface="Times New Roman"/>
              </a:rPr>
              <a:t> </a:t>
            </a:r>
            <a:r>
              <a:rPr lang="vi-VN" altLang="zh-CN" sz="2800" dirty="0">
                <a:solidFill>
                  <a:srgbClr val="000000"/>
                </a:solidFill>
                <a:ea typeface="Times New Roman"/>
              </a:rPr>
              <a:t>vết</a:t>
            </a:r>
            <a:r>
              <a:rPr lang="vi-VN" altLang="zh-CN" sz="2800" spc="-20" dirty="0">
                <a:solidFill>
                  <a:srgbClr val="000000"/>
                </a:solidFill>
                <a:cs typeface="Times New Roman"/>
              </a:rPr>
              <a:t> </a:t>
            </a:r>
            <a:r>
              <a:rPr lang="vi-VN" altLang="zh-CN" sz="2800" dirty="0" smtClean="0">
                <a:solidFill>
                  <a:srgbClr val="000000"/>
                </a:solidFill>
                <a:ea typeface="Times New Roman"/>
              </a:rPr>
              <a:t>thương</a:t>
            </a:r>
            <a:endParaRPr lang="en-US" altLang="zh-CN" sz="2800" dirty="0" smtClean="0">
              <a:solidFill>
                <a:srgbClr val="000000"/>
              </a:solidFill>
              <a:ea typeface="Times New Roman"/>
            </a:endParaRPr>
          </a:p>
          <a:p>
            <a:pPr>
              <a:lnSpc>
                <a:spcPct val="100000"/>
              </a:lnSpc>
              <a:buFontTx/>
              <a:buChar char="-"/>
            </a:pPr>
            <a:r>
              <a:rPr lang="en-US" altLang="zh-CN" sz="2800" dirty="0" err="1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Bước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5: </a:t>
            </a:r>
            <a:r>
              <a:rPr lang="en-US" altLang="zh-CN" sz="2800" dirty="0" err="1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Nâng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cao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vết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thương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nếu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ở </a:t>
            </a:r>
            <a:r>
              <a:rPr lang="en-US" altLang="zh-CN" sz="2800" dirty="0" err="1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các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chi, </a:t>
            </a:r>
            <a:r>
              <a:rPr lang="en-US" altLang="zh-CN" sz="2800" dirty="0" err="1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đặt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nạn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nhân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nằm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nếu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có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dấu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hiệu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choáng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</a:p>
          <a:p>
            <a:pPr>
              <a:lnSpc>
                <a:spcPct val="100000"/>
              </a:lnSpc>
              <a:buFontTx/>
              <a:buChar char="-"/>
            </a:pPr>
            <a:r>
              <a:rPr lang="en-US" altLang="zh-CN" sz="2800" dirty="0" err="1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Bước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6: </a:t>
            </a:r>
            <a:r>
              <a:rPr lang="vi-VN" altLang="zh-CN" sz="2800" dirty="0">
                <a:solidFill>
                  <a:srgbClr val="000000"/>
                </a:solidFill>
                <a:ea typeface="Times New Roman"/>
              </a:rPr>
              <a:t>Chèn</a:t>
            </a:r>
            <a:r>
              <a:rPr lang="vi-VN" altLang="zh-CN" sz="2800" dirty="0">
                <a:solidFill>
                  <a:srgbClr val="000000"/>
                </a:solidFill>
                <a:cs typeface="Times New Roman"/>
              </a:rPr>
              <a:t> </a:t>
            </a:r>
            <a:r>
              <a:rPr lang="vi-VN" altLang="zh-CN" sz="2800" dirty="0">
                <a:solidFill>
                  <a:srgbClr val="000000"/>
                </a:solidFill>
                <a:ea typeface="Times New Roman"/>
              </a:rPr>
              <a:t>băng,</a:t>
            </a:r>
            <a:r>
              <a:rPr lang="vi-VN" altLang="zh-CN" sz="2800" dirty="0">
                <a:solidFill>
                  <a:srgbClr val="000000"/>
                </a:solidFill>
                <a:cs typeface="Times New Roman"/>
              </a:rPr>
              <a:t> </a:t>
            </a:r>
            <a:r>
              <a:rPr lang="vi-VN" altLang="zh-CN" sz="2800" dirty="0">
                <a:solidFill>
                  <a:srgbClr val="000000"/>
                </a:solidFill>
                <a:ea typeface="Times New Roman"/>
              </a:rPr>
              <a:t>gạc</a:t>
            </a:r>
            <a:r>
              <a:rPr lang="vi-VN" altLang="zh-CN" sz="2800" dirty="0">
                <a:solidFill>
                  <a:srgbClr val="000000"/>
                </a:solidFill>
                <a:cs typeface="Times New Roman"/>
              </a:rPr>
              <a:t> </a:t>
            </a:r>
            <a:r>
              <a:rPr lang="vi-VN" altLang="zh-CN" sz="2800" dirty="0">
                <a:solidFill>
                  <a:srgbClr val="000000"/>
                </a:solidFill>
                <a:ea typeface="Times New Roman"/>
              </a:rPr>
              <a:t>quanh</a:t>
            </a:r>
            <a:r>
              <a:rPr lang="vi-VN" altLang="zh-CN" sz="2800" dirty="0">
                <a:solidFill>
                  <a:srgbClr val="000000"/>
                </a:solidFill>
                <a:cs typeface="Times New Roman"/>
              </a:rPr>
              <a:t> </a:t>
            </a:r>
            <a:r>
              <a:rPr lang="vi-VN" altLang="zh-CN" sz="2800" dirty="0">
                <a:solidFill>
                  <a:srgbClr val="000000"/>
                </a:solidFill>
                <a:ea typeface="Times New Roman"/>
              </a:rPr>
              <a:t>dị</a:t>
            </a:r>
            <a:r>
              <a:rPr lang="vi-VN" altLang="zh-CN" sz="2800" spc="-50" dirty="0">
                <a:solidFill>
                  <a:srgbClr val="000000"/>
                </a:solidFill>
                <a:cs typeface="Times New Roman"/>
              </a:rPr>
              <a:t> </a:t>
            </a:r>
            <a:r>
              <a:rPr lang="vi-VN" altLang="zh-CN" sz="2800" dirty="0">
                <a:solidFill>
                  <a:srgbClr val="000000"/>
                </a:solidFill>
                <a:ea typeface="Times New Roman"/>
              </a:rPr>
              <a:t>vật</a:t>
            </a:r>
            <a:r>
              <a:rPr lang="vi-VN" altLang="zh-CN" sz="2800" dirty="0">
                <a:solidFill>
                  <a:srgbClr val="000000"/>
                </a:solidFill>
                <a:cs typeface="Times New Roman"/>
              </a:rPr>
              <a:t> </a:t>
            </a:r>
            <a:r>
              <a:rPr lang="vi-VN" altLang="zh-CN" sz="2800" dirty="0" smtClean="0">
                <a:solidFill>
                  <a:srgbClr val="000000"/>
                </a:solidFill>
                <a:ea typeface="Times New Roman"/>
              </a:rPr>
              <a:t>và</a:t>
            </a:r>
            <a:r>
              <a:rPr lang="vi-VN" altLang="zh-CN" sz="2800" dirty="0" smtClean="0">
                <a:solidFill>
                  <a:srgbClr val="000000"/>
                </a:solidFill>
                <a:cs typeface="Times New Roman"/>
              </a:rPr>
              <a:t> </a:t>
            </a:r>
            <a:r>
              <a:rPr lang="vi-VN" altLang="zh-CN" sz="2800" dirty="0">
                <a:solidFill>
                  <a:srgbClr val="000000"/>
                </a:solidFill>
                <a:ea typeface="Times New Roman"/>
              </a:rPr>
              <a:t>băng</a:t>
            </a:r>
            <a:r>
              <a:rPr lang="vi-VN" altLang="zh-CN" sz="2800" dirty="0">
                <a:solidFill>
                  <a:srgbClr val="000000"/>
                </a:solidFill>
                <a:cs typeface="Times New Roman"/>
              </a:rPr>
              <a:t> </a:t>
            </a:r>
            <a:r>
              <a:rPr lang="vi-VN" altLang="zh-CN" sz="2800" dirty="0">
                <a:solidFill>
                  <a:srgbClr val="000000"/>
                </a:solidFill>
                <a:ea typeface="Times New Roman"/>
              </a:rPr>
              <a:t>cố</a:t>
            </a:r>
            <a:r>
              <a:rPr lang="vi-VN" altLang="zh-CN" sz="2800" spc="-30" dirty="0">
                <a:solidFill>
                  <a:srgbClr val="000000"/>
                </a:solidFill>
                <a:cs typeface="Times New Roman"/>
              </a:rPr>
              <a:t> </a:t>
            </a:r>
            <a:r>
              <a:rPr lang="vi-VN" altLang="zh-CN" sz="2800" dirty="0" smtClean="0">
                <a:solidFill>
                  <a:srgbClr val="000000"/>
                </a:solidFill>
                <a:ea typeface="Times New Roman"/>
              </a:rPr>
              <a:t>định</a:t>
            </a:r>
            <a:r>
              <a:rPr lang="en-US" altLang="zh-CN" sz="2800" dirty="0" smtClean="0">
                <a:solidFill>
                  <a:srgbClr val="000000"/>
                </a:solidFill>
                <a:ea typeface="Times New Roman"/>
              </a:rPr>
              <a:t> ( </a:t>
            </a:r>
            <a:r>
              <a:rPr lang="en-US" altLang="zh-CN" sz="2800" dirty="0" err="1" smtClean="0">
                <a:solidFill>
                  <a:srgbClr val="000000"/>
                </a:solidFill>
                <a:ea typeface="Times New Roman"/>
              </a:rPr>
              <a:t>không</a:t>
            </a:r>
            <a:r>
              <a:rPr lang="en-US" altLang="zh-CN" sz="2800" dirty="0" smtClean="0">
                <a:solidFill>
                  <a:srgbClr val="000000"/>
                </a:solidFill>
                <a:ea typeface="Times New Roman"/>
              </a:rPr>
              <a:t> </a:t>
            </a:r>
            <a:r>
              <a:rPr lang="en-US" altLang="zh-CN" sz="2800" dirty="0" err="1" smtClean="0">
                <a:solidFill>
                  <a:srgbClr val="000000"/>
                </a:solidFill>
                <a:ea typeface="Times New Roman"/>
              </a:rPr>
              <a:t>băng</a:t>
            </a:r>
            <a:r>
              <a:rPr lang="en-US" altLang="zh-CN" sz="2800" dirty="0" smtClean="0">
                <a:solidFill>
                  <a:srgbClr val="000000"/>
                </a:solidFill>
                <a:ea typeface="Times New Roman"/>
              </a:rPr>
              <a:t> </a:t>
            </a:r>
            <a:r>
              <a:rPr lang="en-US" altLang="zh-CN" sz="2800" dirty="0" err="1" smtClean="0">
                <a:solidFill>
                  <a:srgbClr val="000000"/>
                </a:solidFill>
                <a:ea typeface="Times New Roman"/>
              </a:rPr>
              <a:t>trùm</a:t>
            </a:r>
            <a:r>
              <a:rPr lang="en-US" altLang="zh-CN" sz="2800" dirty="0" smtClean="0">
                <a:solidFill>
                  <a:srgbClr val="000000"/>
                </a:solidFill>
                <a:ea typeface="Times New Roman"/>
              </a:rPr>
              <a:t> qua </a:t>
            </a:r>
            <a:r>
              <a:rPr lang="en-US" altLang="zh-CN" sz="2800" dirty="0" err="1" smtClean="0">
                <a:solidFill>
                  <a:srgbClr val="000000"/>
                </a:solidFill>
                <a:ea typeface="Times New Roman"/>
              </a:rPr>
              <a:t>dị</a:t>
            </a:r>
            <a:r>
              <a:rPr lang="en-US" altLang="zh-CN" sz="2800" dirty="0" smtClean="0">
                <a:solidFill>
                  <a:srgbClr val="000000"/>
                </a:solidFill>
                <a:ea typeface="Times New Roman"/>
              </a:rPr>
              <a:t> </a:t>
            </a:r>
            <a:r>
              <a:rPr lang="en-US" altLang="zh-CN" sz="2800" dirty="0" err="1" smtClean="0">
                <a:solidFill>
                  <a:srgbClr val="000000"/>
                </a:solidFill>
                <a:ea typeface="Times New Roman"/>
              </a:rPr>
              <a:t>vật</a:t>
            </a:r>
            <a:r>
              <a:rPr lang="en-US" altLang="zh-CN" sz="2800" dirty="0" smtClean="0">
                <a:solidFill>
                  <a:srgbClr val="000000"/>
                </a:solidFill>
                <a:ea typeface="Times New Roman"/>
              </a:rPr>
              <a:t>)</a:t>
            </a:r>
          </a:p>
          <a:p>
            <a:pPr>
              <a:lnSpc>
                <a:spcPct val="100000"/>
              </a:lnSpc>
              <a:buFontTx/>
              <a:buChar char="-"/>
            </a:pPr>
            <a:r>
              <a:rPr lang="en-US" altLang="zh-CN" sz="2800" dirty="0" err="1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Bước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7: </a:t>
            </a:r>
            <a:r>
              <a:rPr lang="en-US" altLang="zh-CN" sz="2800" dirty="0" err="1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Để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nạn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nhân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nằm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đầu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thấp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, </a:t>
            </a:r>
            <a:r>
              <a:rPr lang="en-US" altLang="zh-CN" sz="2800" dirty="0" err="1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kê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cao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chân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, ủ </a:t>
            </a:r>
            <a:r>
              <a:rPr lang="en-US" altLang="zh-CN" sz="2800" dirty="0" err="1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ấm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</a:p>
          <a:p>
            <a:pPr>
              <a:buFontTx/>
              <a:buChar char="-"/>
            </a:pPr>
            <a:r>
              <a:rPr lang="en-US" altLang="zh-CN" sz="2800" dirty="0" err="1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Bước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8: </a:t>
            </a:r>
            <a:r>
              <a:rPr lang="vi-VN" altLang="zh-CN" sz="2800" dirty="0">
                <a:solidFill>
                  <a:srgbClr val="000000"/>
                </a:solidFill>
                <a:ea typeface="Times New Roman"/>
              </a:rPr>
              <a:t>Nhanh</a:t>
            </a:r>
            <a:r>
              <a:rPr lang="vi-VN" altLang="zh-CN" sz="2800" dirty="0">
                <a:solidFill>
                  <a:srgbClr val="000000"/>
                </a:solidFill>
                <a:cs typeface="Times New Roman"/>
              </a:rPr>
              <a:t> </a:t>
            </a:r>
            <a:r>
              <a:rPr lang="vi-VN" altLang="zh-CN" sz="2800" dirty="0">
                <a:solidFill>
                  <a:srgbClr val="000000"/>
                </a:solidFill>
                <a:ea typeface="Times New Roman"/>
              </a:rPr>
              <a:t>chóng</a:t>
            </a:r>
            <a:r>
              <a:rPr lang="vi-VN" altLang="zh-CN" sz="2800" dirty="0">
                <a:solidFill>
                  <a:srgbClr val="000000"/>
                </a:solidFill>
                <a:cs typeface="Times New Roman"/>
              </a:rPr>
              <a:t> </a:t>
            </a:r>
            <a:r>
              <a:rPr lang="vi-VN" altLang="zh-CN" sz="2800" dirty="0">
                <a:solidFill>
                  <a:srgbClr val="000000"/>
                </a:solidFill>
                <a:ea typeface="Times New Roman"/>
              </a:rPr>
              <a:t>chuyển</a:t>
            </a:r>
            <a:r>
              <a:rPr lang="vi-VN" altLang="zh-CN" sz="2800" dirty="0">
                <a:solidFill>
                  <a:srgbClr val="000000"/>
                </a:solidFill>
                <a:cs typeface="Times New Roman"/>
              </a:rPr>
              <a:t> </a:t>
            </a:r>
            <a:r>
              <a:rPr lang="vi-VN" altLang="zh-CN" sz="2800" dirty="0">
                <a:solidFill>
                  <a:srgbClr val="000000"/>
                </a:solidFill>
                <a:ea typeface="Times New Roman"/>
              </a:rPr>
              <a:t>nạn</a:t>
            </a:r>
            <a:r>
              <a:rPr lang="vi-VN" altLang="zh-CN" sz="2800" dirty="0">
                <a:solidFill>
                  <a:srgbClr val="000000"/>
                </a:solidFill>
                <a:cs typeface="Times New Roman"/>
              </a:rPr>
              <a:t> </a:t>
            </a:r>
            <a:r>
              <a:rPr lang="vi-VN" altLang="zh-CN" sz="2800" dirty="0" smtClean="0">
                <a:solidFill>
                  <a:srgbClr val="000000"/>
                </a:solidFill>
                <a:ea typeface="Times New Roman"/>
              </a:rPr>
              <a:t>nhân</a:t>
            </a:r>
            <a:r>
              <a:rPr lang="vi-VN" altLang="zh-CN" sz="2800" dirty="0" smtClean="0">
                <a:solidFill>
                  <a:srgbClr val="000000"/>
                </a:solidFill>
                <a:cs typeface="Times New Roman"/>
              </a:rPr>
              <a:t> </a:t>
            </a:r>
            <a:r>
              <a:rPr lang="vi-VN" altLang="zh-CN" sz="2800" dirty="0">
                <a:solidFill>
                  <a:srgbClr val="000000"/>
                </a:solidFill>
                <a:ea typeface="Times New Roman"/>
              </a:rPr>
              <a:t>tới</a:t>
            </a:r>
            <a:r>
              <a:rPr lang="vi-VN" altLang="zh-CN" sz="2800" dirty="0">
                <a:solidFill>
                  <a:srgbClr val="000000"/>
                </a:solidFill>
                <a:cs typeface="Times New Roman"/>
              </a:rPr>
              <a:t> </a:t>
            </a:r>
            <a:r>
              <a:rPr lang="vi-VN" altLang="zh-CN" sz="2800" dirty="0">
                <a:solidFill>
                  <a:srgbClr val="000000"/>
                </a:solidFill>
                <a:ea typeface="Times New Roman"/>
              </a:rPr>
              <a:t>cơ</a:t>
            </a:r>
            <a:r>
              <a:rPr lang="vi-VN" altLang="zh-CN" sz="2800" dirty="0">
                <a:solidFill>
                  <a:srgbClr val="000000"/>
                </a:solidFill>
                <a:cs typeface="Times New Roman"/>
              </a:rPr>
              <a:t> </a:t>
            </a:r>
            <a:r>
              <a:rPr lang="vi-VN" altLang="zh-CN" sz="2800" dirty="0">
                <a:solidFill>
                  <a:srgbClr val="000000"/>
                </a:solidFill>
                <a:ea typeface="Times New Roman"/>
              </a:rPr>
              <a:t>sở</a:t>
            </a:r>
            <a:r>
              <a:rPr lang="vi-VN" altLang="zh-CN" sz="2800" dirty="0">
                <a:solidFill>
                  <a:srgbClr val="000000"/>
                </a:solidFill>
                <a:cs typeface="Times New Roman"/>
              </a:rPr>
              <a:t> </a:t>
            </a:r>
            <a:r>
              <a:rPr lang="vi-VN" altLang="zh-CN" sz="2800" dirty="0">
                <a:solidFill>
                  <a:srgbClr val="000000"/>
                </a:solidFill>
                <a:ea typeface="Times New Roman"/>
              </a:rPr>
              <a:t>y</a:t>
            </a:r>
            <a:r>
              <a:rPr lang="vi-VN" altLang="zh-CN" sz="2800" dirty="0">
                <a:solidFill>
                  <a:srgbClr val="000000"/>
                </a:solidFill>
                <a:cs typeface="Times New Roman"/>
              </a:rPr>
              <a:t> </a:t>
            </a:r>
            <a:r>
              <a:rPr lang="vi-VN" altLang="zh-CN" sz="2800" dirty="0">
                <a:solidFill>
                  <a:srgbClr val="000000"/>
                </a:solidFill>
                <a:ea typeface="Times New Roman"/>
              </a:rPr>
              <a:t>tế</a:t>
            </a:r>
            <a:r>
              <a:rPr lang="vi-VN" altLang="zh-CN" sz="2800" dirty="0">
                <a:solidFill>
                  <a:srgbClr val="000000"/>
                </a:solidFill>
                <a:cs typeface="Times New Roman"/>
              </a:rPr>
              <a:t> </a:t>
            </a:r>
            <a:r>
              <a:rPr lang="vi-VN" altLang="zh-CN" sz="2800" dirty="0">
                <a:solidFill>
                  <a:srgbClr val="000000"/>
                </a:solidFill>
                <a:ea typeface="Times New Roman"/>
              </a:rPr>
              <a:t>gần</a:t>
            </a:r>
            <a:r>
              <a:rPr lang="vi-VN" altLang="zh-CN" sz="2800" spc="-100" dirty="0">
                <a:solidFill>
                  <a:srgbClr val="000000"/>
                </a:solidFill>
                <a:cs typeface="Times New Roman"/>
              </a:rPr>
              <a:t> </a:t>
            </a:r>
            <a:r>
              <a:rPr lang="vi-VN" altLang="zh-CN" sz="2800" dirty="0">
                <a:solidFill>
                  <a:srgbClr val="000000"/>
                </a:solidFill>
                <a:ea typeface="Times New Roman"/>
              </a:rPr>
              <a:t>nhất</a:t>
            </a:r>
            <a:r>
              <a:rPr lang="vi-VN" altLang="zh-CN" sz="2800" dirty="0" smtClean="0">
                <a:solidFill>
                  <a:srgbClr val="000000"/>
                </a:solidFill>
                <a:ea typeface="Times New Roman"/>
              </a:rPr>
              <a:t>.</a:t>
            </a:r>
            <a:endParaRPr lang="vi-VN" altLang="zh-CN" sz="2800" dirty="0">
              <a:solidFill>
                <a:srgbClr val="000000"/>
              </a:solidFill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0120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55168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5.2.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Chảy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máu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endParaRPr lang="en-US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thấp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kê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chân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Đắp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ấm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Tx/>
              <a:buChar char="-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chóng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gần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33875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10014&quot;&gt;&lt;property id=&quot;20148&quot; value=&quot;5&quot;/&gt;&lt;property id=&quot;20300&quot; value=&quot;Slide 6&quot;/&gt;&lt;property id=&quot;20307&quot; value=&quot;257&quot;/&gt;&lt;/object&gt;&lt;object type=&quot;3&quot; unique_id=&quot;10015&quot;&gt;&lt;property id=&quot;20148&quot; value=&quot;5&quot;/&gt;&lt;property id=&quot;20300&quot; value=&quot;Slide 7&quot;/&gt;&lt;property id=&quot;20307&quot; value=&quot;259&quot;/&gt;&lt;/object&gt;&lt;object type=&quot;3&quot; unique_id=&quot;10031&quot;&gt;&lt;property id=&quot;20148&quot; value=&quot;5&quot;/&gt;&lt;property id=&quot;20300&quot; value=&quot;Slide 3&quot;/&gt;&lt;property id=&quot;20307&quot; value=&quot;261&quot;/&gt;&lt;/object&gt;&lt;object type=&quot;3&quot; unique_id=&quot;10032&quot;&gt;&lt;property id=&quot;20148&quot; value=&quot;5&quot;/&gt;&lt;property id=&quot;20300&quot; value=&quot;Slide 5&quot;/&gt;&lt;property id=&quot;20307&quot; value=&quot;262&quot;/&gt;&lt;/object&gt;&lt;object type=&quot;3&quot; unique_id=&quot;10040&quot;&gt;&lt;property id=&quot;20148&quot; value=&quot;5&quot;/&gt;&lt;property id=&quot;20300&quot; value=&quot;Slide 2&quot;/&gt;&lt;property id=&quot;20307&quot; value=&quot;263&quot;/&gt;&lt;/object&gt;&lt;object type=&quot;3&quot; unique_id=&quot;10049&quot;&gt;&lt;property id=&quot;20148&quot; value=&quot;5&quot;/&gt;&lt;property id=&quot;20300&quot; value=&quot;Slide 4&quot;/&gt;&lt;property id=&quot;20307&quot; value=&quot;264&quot;/&gt;&lt;/object&gt;&lt;/object&gt;&lt;/object&gt;&lt;/database&gt;"/>
  <p:tag name="SECTOMILLISECCONVERTED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1883</TotalTime>
  <Words>930</Words>
  <Application>Microsoft Office PowerPoint</Application>
  <PresentationFormat>On-screen Show (4:3)</PresentationFormat>
  <Paragraphs>75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Flow</vt:lpstr>
      <vt:lpstr>BÀI THUYẾT TRÌNH SƠ CẤP CỨU CHẢY MÁU</vt:lpstr>
      <vt:lpstr>1. Nguyên nhân gây chảy máu  </vt:lpstr>
      <vt:lpstr>2. Nguy cơ</vt:lpstr>
      <vt:lpstr>3. Phân loại chảy máu:</vt:lpstr>
      <vt:lpstr>4.Dấu hiệu nhận biết</vt:lpstr>
      <vt:lpstr>5. Cách xử trí</vt:lpstr>
      <vt:lpstr>Slide 7</vt:lpstr>
      <vt:lpstr>Slide 8</vt:lpstr>
      <vt:lpstr>5.2. Chảy máu trong</vt:lpstr>
      <vt:lpstr>Slide 10</vt:lpstr>
      <vt:lpstr>Slide 11</vt:lpstr>
      <vt:lpstr>Slide 12</vt:lpstr>
      <vt:lpstr>7. Cách phòng ngừa chảy máu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Personal</dc:creator>
  <cp:lastModifiedBy>Nhulam</cp:lastModifiedBy>
  <cp:revision>62</cp:revision>
  <dcterms:created xsi:type="dcterms:W3CDTF">2017-10-06T00:42:54Z</dcterms:created>
  <dcterms:modified xsi:type="dcterms:W3CDTF">2020-10-16T08:37:46Z</dcterms:modified>
</cp:coreProperties>
</file>